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10691800" cx="7559675"/>
  <p:notesSz cx="6858000" cy="9144000"/>
  <p:embeddedFontLs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jygx8iNWkuvWniJYZ2vqJULWA9T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OpenSans-bold.fntdata"/><Relationship Id="rId21" Type="http://schemas.openxmlformats.org/officeDocument/2006/relationships/font" Target="fonts/OpenSans-regular.fntdata"/><Relationship Id="rId24" Type="http://schemas.openxmlformats.org/officeDocument/2006/relationships/font" Target="fonts/OpenSans-boldItalic.fntdata"/><Relationship Id="rId23"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f81126334d_0_8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gf81126334d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f81126334d_0_117: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gf81126334d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f81126334d_0_141: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f81126334d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f7f8b365c8_1_142: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gf7f8b365c8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e78d5a4c0d_1_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2e78d5a4c0d_1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e78d5a4c0d_1_19: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g2e78d5a4c0d_1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0fbbc9b49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5" name="Google Shape;305;g10fbbc9b494_0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8a48c4d7a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gf8a48c4d7a_0_2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f7f8b365c8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gf7f8b365c8_2_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f8a48c4d7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gf8a48c4d7a_0_0: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f81126334d_0_6: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gf81126334d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f81126334d_0_2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f81126334d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f81126334d_0_4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gf81126334d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f7f8b365c8_1_23: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gf7f8b365c8_1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f81126334d_0_64:notes"/>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f81126334d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3213985" y="1539450"/>
            <a:ext cx="3827100" cy="7598100"/>
          </a:xfrm>
          <a:prstGeom prst="rect">
            <a:avLst/>
          </a:prstGeom>
          <a:noFill/>
          <a:ln>
            <a:noFill/>
          </a:ln>
        </p:spPr>
      </p:sp>
      <p:sp>
        <p:nvSpPr>
          <p:cNvPr id="64" name="Google Shape;64;p11"/>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er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er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tinyurl.com/openedrec" TargetMode="External"/><Relationship Id="rId5"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hyperlink" Target="https://doi.org/10.5281/zenodo.5568482" TargetMode="External"/><Relationship Id="rId4" Type="http://schemas.openxmlformats.org/officeDocument/2006/relationships/hyperlink" Target="https://sparceurope.org/" TargetMode="External"/><Relationship Id="rId11" Type="http://schemas.openxmlformats.org/officeDocument/2006/relationships/image" Target="../media/image2.png"/><Relationship Id="rId10" Type="http://schemas.openxmlformats.org/officeDocument/2006/relationships/image" Target="../media/image3.png"/><Relationship Id="rId12" Type="http://schemas.openxmlformats.org/officeDocument/2006/relationships/image" Target="../media/image5.png"/><Relationship Id="rId9" Type="http://schemas.openxmlformats.org/officeDocument/2006/relationships/image" Target="../media/image1.png"/><Relationship Id="rId5" Type="http://schemas.openxmlformats.org/officeDocument/2006/relationships/hyperlink" Target="https://sparceurope.org/" TargetMode="External"/><Relationship Id="rId6" Type="http://schemas.openxmlformats.org/officeDocument/2006/relationships/hyperlink" Target="https://sparceurope.org/what-we-do/open-education/europeannetwork-openeducation-librarians/" TargetMode="External"/><Relationship Id="rId7" Type="http://schemas.openxmlformats.org/officeDocument/2006/relationships/hyperlink" Target="https://creativecommons.org/licenses/by/4.0/" TargetMode="External"/><Relationship Id="rId8"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zenodo.org/doi/10.5281/zenodo.5568482" TargetMode="External"/><Relationship Id="rId4" Type="http://schemas.openxmlformats.org/officeDocument/2006/relationships/hyperlink" Target="https://sparceurope.org/" TargetMode="External"/><Relationship Id="rId5" Type="http://schemas.openxmlformats.org/officeDocument/2006/relationships/hyperlink" Target="https://creativecommons.org/licenses/by/4.0/"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er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er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tinyurl.com/oerrec" TargetMode="External"/><Relationship Id="rId6" Type="http://schemas.openxmlformats.org/officeDocument/2006/relationships/hyperlink" Target="https://sdgs.un.org/goals/goal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erre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erre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tinyurl.com/oer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85" name="Google Shape;85;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6" name="Google Shape;86;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ENOEL TOOLKIT </a:t>
            </a:r>
            <a:endParaRPr b="1" i="0" sz="4600" u="none" cap="none" strike="noStrike">
              <a:solidFill>
                <a:srgbClr val="004993"/>
              </a:solidFill>
              <a:latin typeface="Open Sans"/>
              <a:ea typeface="Open Sans"/>
              <a:cs typeface="Open Sans"/>
              <a:sym typeface="Open Sans"/>
            </a:endParaRPr>
          </a:p>
        </p:txBody>
      </p:sp>
      <p:sp>
        <p:nvSpPr>
          <p:cNvPr id="87" name="Google Shape;87;p1"/>
          <p:cNvSpPr txBox="1"/>
          <p:nvPr/>
        </p:nvSpPr>
        <p:spPr>
          <a:xfrm>
            <a:off x="569401" y="5593600"/>
            <a:ext cx="6418200" cy="1505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0"/>
              </a:spcBef>
              <a:spcAft>
                <a:spcPts val="0"/>
              </a:spcAft>
              <a:buClr>
                <a:schemeClr val="dk1"/>
              </a:buClr>
              <a:buSzPts val="1100"/>
              <a:buFont typeface="Arial"/>
              <a:buNone/>
            </a:pPr>
            <a:r>
              <a:rPr b="1" i="0" lang="en-DE" sz="2600" u="none" cap="none" strike="noStrike">
                <a:solidFill>
                  <a:srgbClr val="004993"/>
                </a:solidFill>
                <a:latin typeface="Open Sans"/>
                <a:ea typeface="Open Sans"/>
                <a:cs typeface="Open Sans"/>
                <a:sym typeface="Open Sans"/>
              </a:rPr>
              <a:t>Usa il nostro template per promuovere</a:t>
            </a:r>
            <a:endParaRPr b="1" i="0" sz="2600" u="none" cap="none" strike="noStrike">
              <a:solidFill>
                <a:srgbClr val="004993"/>
              </a:solidFill>
              <a:latin typeface="Open Sans"/>
              <a:ea typeface="Open Sans"/>
              <a:cs typeface="Open Sans"/>
              <a:sym typeface="Open Sans"/>
            </a:endParaRPr>
          </a:p>
          <a:p>
            <a:pPr indent="0" lvl="0" marL="0" marR="0" rtl="0" algn="ctr">
              <a:lnSpc>
                <a:spcPct val="115000"/>
              </a:lnSpc>
              <a:spcBef>
                <a:spcPts val="0"/>
              </a:spcBef>
              <a:spcAft>
                <a:spcPts val="0"/>
              </a:spcAft>
              <a:buClr>
                <a:schemeClr val="dk1"/>
              </a:buClr>
              <a:buSzPts val="1100"/>
              <a:buFont typeface="Arial"/>
              <a:buNone/>
            </a:pPr>
            <a:r>
              <a:rPr b="1" i="0" lang="en-DE" sz="2600" u="none" cap="none" strike="noStrike">
                <a:solidFill>
                  <a:srgbClr val="004993"/>
                </a:solidFill>
                <a:latin typeface="Open Sans"/>
                <a:ea typeface="Open Sans"/>
                <a:cs typeface="Open Sans"/>
                <a:sym typeface="Open Sans"/>
              </a:rPr>
              <a:t>la Open Education</a:t>
            </a:r>
            <a:endParaRPr b="1" i="0" sz="2600" u="none" cap="none" strike="noStrike">
              <a:solidFill>
                <a:srgbClr val="004993"/>
              </a:solidFill>
              <a:latin typeface="Open Sans"/>
              <a:ea typeface="Open Sans"/>
              <a:cs typeface="Open Sans"/>
              <a:sym typeface="Open Sans"/>
            </a:endParaRPr>
          </a:p>
        </p:txBody>
      </p:sp>
      <p:pic>
        <p:nvPicPr>
          <p:cNvPr id="88" name="Google Shape;88;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f81126334d_0_8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f81126334d_0_84"/>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7" name="Google Shape;217;gf81126334d_0_84"/>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gf81126334d_0_84"/>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9" name="Google Shape;219;gf81126334d_0_8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0" name="Google Shape;220;gf81126334d_0_8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21" name="Google Shape;221;gf81126334d_0_8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22" name="Google Shape;222;gf81126334d_0_84"/>
          <p:cNvSpPr txBox="1"/>
          <p:nvPr/>
        </p:nvSpPr>
        <p:spPr>
          <a:xfrm>
            <a:off x="425125" y="4013050"/>
            <a:ext cx="5667600" cy="564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le </a:t>
            </a:r>
            <a:r>
              <a:rPr b="1" lang="en-DE" sz="1800">
                <a:solidFill>
                  <a:srgbClr val="34C3E0"/>
                </a:solidFill>
                <a:latin typeface="Open Sans"/>
                <a:ea typeface="Open Sans"/>
                <a:cs typeface="Open Sans"/>
                <a:sym typeface="Open Sans"/>
              </a:rPr>
              <a:t>istituzioni</a:t>
            </a:r>
            <a:endParaRPr b="1" sz="2000">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Promuovono economie di scala: </a:t>
            </a:r>
            <a:r>
              <a:rPr b="0" i="0" lang="en-DE" sz="1400" u="none" cap="none" strike="noStrike">
                <a:solidFill>
                  <a:schemeClr val="lt1"/>
                </a:solidFill>
                <a:latin typeface="Open Sans"/>
                <a:ea typeface="Open Sans"/>
                <a:cs typeface="Open Sans"/>
                <a:sym typeface="Open Sans"/>
              </a:rPr>
              <a:t>le OER sono condivise gratis online, possono essere stampate, salvate per sempre, aggiornate facilmente. Le risorse altrimenti investite nell'acquisto di libri di testo possono essere reindirizzate verso tecnologie, miglioramenti metodologici, riduzione dei debiti.</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Supportano lo sviluppo professionale dei docenti: </a:t>
            </a:r>
            <a:r>
              <a:rPr b="0" i="0" lang="en-DE" sz="1400" u="none" cap="none" strike="noStrike">
                <a:solidFill>
                  <a:schemeClr val="lt1"/>
                </a:solidFill>
                <a:latin typeface="Open Sans"/>
                <a:ea typeface="Open Sans"/>
                <a:cs typeface="Open Sans"/>
                <a:sym typeface="Open Sans"/>
              </a:rPr>
              <a:t>un utilizzo avanzato delle OER favorisce l'apprendimento tra pari a livello interistituzionale e una miglior qualità dei materiali didattici.</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chemeClr val="lt1"/>
                </a:solidFill>
                <a:latin typeface="Open Sans"/>
                <a:ea typeface="Open Sans"/>
                <a:cs typeface="Open Sans"/>
                <a:sym typeface="Open Sans"/>
              </a:rPr>
              <a:t>Permettono di sfruttare al massimo gli investimenti pubblici: </a:t>
            </a:r>
            <a:r>
              <a:rPr b="0" i="0" lang="en-DE" sz="1400" u="none" cap="none" strike="noStrike">
                <a:solidFill>
                  <a:schemeClr val="lt1"/>
                </a:solidFill>
                <a:latin typeface="Open Sans"/>
                <a:ea typeface="Open Sans"/>
                <a:cs typeface="Open Sans"/>
                <a:sym typeface="Open Sans"/>
              </a:rPr>
              <a:t>le risorse che derivano da fondi pubblici sono utilizzate per creare conoscenza pubblica e condivisa in modo trasversale tra molteplici istituzioni, riducendo costi aggiuntivi.</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chemeClr val="lt1"/>
                </a:solidFill>
                <a:latin typeface="Open Sans"/>
                <a:ea typeface="Open Sans"/>
                <a:cs typeface="Open Sans"/>
                <a:sym typeface="Open Sans"/>
              </a:rPr>
              <a:t>Supportano l'autopromozione: </a:t>
            </a:r>
            <a:r>
              <a:rPr b="0" i="0" lang="en-DE" sz="1400" u="none" cap="none" strike="noStrike">
                <a:solidFill>
                  <a:schemeClr val="lt1"/>
                </a:solidFill>
                <a:latin typeface="Open Sans"/>
                <a:ea typeface="Open Sans"/>
                <a:cs typeface="Open Sans"/>
                <a:sym typeface="Open Sans"/>
              </a:rPr>
              <a:t>l'immagine pubblica dell'istituzione può ampiamente beneficiare dalla condivisione e dal riuso delle sue OER.</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400" u="none" cap="none" strike="noStrike">
                <a:solidFill>
                  <a:schemeClr val="lt1"/>
                </a:solidFill>
                <a:latin typeface="Open Sans"/>
                <a:ea typeface="Open Sans"/>
                <a:cs typeface="Open Sans"/>
                <a:sym typeface="Open Sans"/>
              </a:rPr>
              <a:t>Supportano la collaborazione internazionale: </a:t>
            </a:r>
            <a:r>
              <a:rPr b="0" i="0" lang="en-DE" sz="1400" u="none" cap="none" strike="noStrike">
                <a:solidFill>
                  <a:schemeClr val="lt1"/>
                </a:solidFill>
                <a:latin typeface="Open Sans"/>
                <a:ea typeface="Open Sans"/>
                <a:cs typeface="Open Sans"/>
                <a:sym typeface="Open Sans"/>
              </a:rPr>
              <a:t>lavorare con le OER aumenta la visibilità dell'istituzione, migliorandone la reputazione a livello internazionale attraverso le collaborazioni attive con altre istituzioni a livello globale.</a:t>
            </a:r>
            <a:endParaRPr b="0" i="0" sz="1500" u="none" cap="none" strike="noStrike">
              <a:solidFill>
                <a:schemeClr val="lt1"/>
              </a:solidFill>
              <a:latin typeface="Open Sans"/>
              <a:ea typeface="Open Sans"/>
              <a:cs typeface="Open Sans"/>
              <a:sym typeface="Open Sans"/>
            </a:endParaRPr>
          </a:p>
        </p:txBody>
      </p:sp>
      <p:sp>
        <p:nvSpPr>
          <p:cNvPr id="223" name="Google Shape;223;gf81126334d_0_84"/>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chemeClr val="lt1"/>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chemeClr val="lt1"/>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chemeClr val="lt1"/>
                </a:solidFill>
                <a:latin typeface="Open Sans"/>
                <a:ea typeface="Open Sans"/>
                <a:cs typeface="Open Sans"/>
                <a:sym typeface="Open Sans"/>
              </a:rPr>
              <a:t>c</a:t>
            </a:r>
            <a:endParaRPr b="1" i="0" sz="1400" u="none" cap="none" strike="noStrike">
              <a:solidFill>
                <a:schemeClr val="lt1"/>
              </a:solidFill>
              <a:latin typeface="Open Sans"/>
              <a:ea typeface="Open Sans"/>
              <a:cs typeface="Open Sans"/>
              <a:sym typeface="Open Sans"/>
            </a:endParaRPr>
          </a:p>
        </p:txBody>
      </p:sp>
      <p:sp>
        <p:nvSpPr>
          <p:cNvPr id="224" name="Google Shape;224;gf81126334d_0_8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f81126334d_0_117"/>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gf81126334d_0_117"/>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31" name="Google Shape;231;gf81126334d_0_117"/>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f81126334d_0_117"/>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3" name="Google Shape;233;gf81126334d_0_117"/>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34" name="Google Shape;234;gf81126334d_0_117"/>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5" name="Google Shape;235;gf81126334d_0_11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6" name="Google Shape;236;gf81126334d_0_117"/>
          <p:cNvSpPr txBox="1"/>
          <p:nvPr/>
        </p:nvSpPr>
        <p:spPr>
          <a:xfrm>
            <a:off x="211350" y="4452100"/>
            <a:ext cx="5784600" cy="420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le </a:t>
            </a:r>
            <a:r>
              <a:rPr b="1" lang="en-DE" sz="1800">
                <a:solidFill>
                  <a:srgbClr val="34C3E0"/>
                </a:solidFill>
                <a:latin typeface="Open Sans"/>
                <a:ea typeface="Open Sans"/>
                <a:cs typeface="Open Sans"/>
                <a:sym typeface="Open Sans"/>
              </a:rPr>
              <a:t>istituzioni</a:t>
            </a:r>
            <a:endParaRPr b="1" i="0" sz="1800" u="none" cap="none" strike="noStrike">
              <a:solidFill>
                <a:srgbClr val="34C3E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chemeClr val="lt1"/>
                </a:solidFill>
                <a:latin typeface="Open Sans"/>
                <a:ea typeface="Open Sans"/>
                <a:cs typeface="Open Sans"/>
                <a:sym typeface="Open Sans"/>
              </a:rPr>
              <a:t>Facilitano il recruiting:</a:t>
            </a:r>
            <a:r>
              <a:rPr b="0" i="0" lang="en-DE" sz="1600" u="none" cap="none" strike="noStrike">
                <a:solidFill>
                  <a:schemeClr val="lt1"/>
                </a:solidFill>
                <a:latin typeface="Open Sans"/>
                <a:ea typeface="Open Sans"/>
                <a:cs typeface="Open Sans"/>
                <a:sym typeface="Open Sans"/>
              </a:rPr>
              <a:t> l'uso delle OER aumenta la partecipazione nella higher education favorendo l'accesso degli studenti non tradizionali, i quali fanno scelte in base alla qualità dei materiali didattici messi a disposizione.</a:t>
            </a:r>
            <a:endParaRPr b="0"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20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600" u="none" cap="none" strike="noStrike">
                <a:solidFill>
                  <a:schemeClr val="lt1"/>
                </a:solidFill>
                <a:latin typeface="Open Sans"/>
                <a:ea typeface="Open Sans"/>
                <a:cs typeface="Open Sans"/>
                <a:sym typeface="Open Sans"/>
              </a:rPr>
              <a:t>Aumentano la possibilità di fidelizzare gli alumni: </a:t>
            </a:r>
            <a:r>
              <a:rPr b="0" i="0" lang="en-DE" sz="1600" u="none" cap="none" strike="noStrike">
                <a:solidFill>
                  <a:schemeClr val="lt1"/>
                </a:solidFill>
                <a:latin typeface="Open Sans"/>
                <a:ea typeface="Open Sans"/>
                <a:cs typeface="Open Sans"/>
                <a:sym typeface="Open Sans"/>
              </a:rPr>
              <a:t>offrire OER di qualità agli ex alunni consente all'istituzione di mantenere un contatto attivo con loro.</a:t>
            </a:r>
            <a:endParaRPr b="0"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
        <p:nvSpPr>
          <p:cNvPr id="237" name="Google Shape;237;gf81126334d_0_117"/>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chemeClr val="lt1"/>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chemeClr val="lt1"/>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chemeClr val="lt1"/>
                </a:solidFill>
                <a:latin typeface="Open Sans"/>
                <a:ea typeface="Open Sans"/>
                <a:cs typeface="Open Sans"/>
                <a:sym typeface="Open Sans"/>
              </a:rPr>
              <a:t>c</a:t>
            </a:r>
            <a:endParaRPr b="1" i="0" sz="1400" u="none" cap="none" strike="noStrike">
              <a:solidFill>
                <a:schemeClr val="lt1"/>
              </a:solidFill>
              <a:latin typeface="Open Sans"/>
              <a:ea typeface="Open Sans"/>
              <a:cs typeface="Open Sans"/>
              <a:sym typeface="Open Sans"/>
            </a:endParaRPr>
          </a:p>
        </p:txBody>
      </p:sp>
      <p:sp>
        <p:nvSpPr>
          <p:cNvPr id="238" name="Google Shape;238;gf81126334d_0_11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f81126334d_0_141"/>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f81126334d_0_141"/>
          <p:cNvSpPr/>
          <p:nvPr/>
        </p:nvSpPr>
        <p:spPr>
          <a:xfrm>
            <a:off x="298450" y="3899775"/>
            <a:ext cx="71121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5" name="Google Shape;245;gf81126334d_0_141"/>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7" name="Google Shape;247;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8" name="Google Shape;248;gf81126334d_0_141"/>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9" name="Google Shape;249;gf81126334d_0_14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50" name="Google Shape;250;gf81126334d_0_141"/>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51" name="Google Shape;251;gf81126334d_0_141"/>
          <p:cNvSpPr txBox="1"/>
          <p:nvPr/>
        </p:nvSpPr>
        <p:spPr>
          <a:xfrm>
            <a:off x="2087300" y="3978600"/>
            <a:ext cx="5576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rgbClr val="004993"/>
                </a:solidFill>
                <a:latin typeface="Open Sans"/>
                <a:ea typeface="Open Sans"/>
                <a:cs typeface="Open Sans"/>
                <a:sym typeface="Open Sans"/>
              </a:rPr>
              <a:t>Benefici dell’educazione aperta per tutti</a:t>
            </a:r>
            <a:endParaRPr b="1" i="0" sz="1500" u="none" cap="none" strike="noStrike">
              <a:solidFill>
                <a:srgbClr val="004993"/>
              </a:solidFill>
              <a:latin typeface="Open Sans"/>
              <a:ea typeface="Open Sans"/>
              <a:cs typeface="Open Sans"/>
              <a:sym typeface="Open Sans"/>
            </a:endParaRPr>
          </a:p>
        </p:txBody>
      </p:sp>
      <p:sp>
        <p:nvSpPr>
          <p:cNvPr id="252" name="Google Shape;252;gf81126334d_0_141"/>
          <p:cNvSpPr txBox="1"/>
          <p:nvPr/>
        </p:nvSpPr>
        <p:spPr>
          <a:xfrm>
            <a:off x="2087300" y="4364100"/>
            <a:ext cx="5099400" cy="526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u="none" cap="none" strike="noStrike">
                <a:solidFill>
                  <a:srgbClr val="004993"/>
                </a:solidFill>
                <a:latin typeface="Open Sans"/>
                <a:ea typeface="Open Sans"/>
                <a:cs typeface="Open Sans"/>
                <a:sym typeface="Open Sans"/>
              </a:rPr>
              <a:t>Sbloccano informazioni: </a:t>
            </a:r>
            <a:r>
              <a:rPr b="0" i="0" lang="en-DE" u="none" cap="none" strike="noStrike">
                <a:solidFill>
                  <a:srgbClr val="004993"/>
                </a:solidFill>
                <a:latin typeface="Open Sans"/>
                <a:ea typeface="Open Sans"/>
                <a:cs typeface="Open Sans"/>
                <a:sym typeface="Open Sans"/>
              </a:rPr>
              <a:t>la conoscenza può essere condivisa in modo esteso sbloccando delle risorse educative attraverso le licenze, per chiunque sia interessato. </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u="none" cap="none" strike="noStrike">
                <a:solidFill>
                  <a:srgbClr val="004993"/>
                </a:solidFill>
                <a:latin typeface="Open Sans"/>
                <a:ea typeface="Open Sans"/>
                <a:cs typeface="Open Sans"/>
                <a:sym typeface="Open Sans"/>
              </a:rPr>
              <a:t>Trasferiscono conoscenze: </a:t>
            </a:r>
            <a:r>
              <a:rPr b="0" i="0" lang="en-DE" u="none" cap="none" strike="noStrike">
                <a:solidFill>
                  <a:srgbClr val="004993"/>
                </a:solidFill>
                <a:latin typeface="Open Sans"/>
                <a:ea typeface="Open Sans"/>
                <a:cs typeface="Open Sans"/>
                <a:sym typeface="Open Sans"/>
              </a:rPr>
              <a:t>le risorse educative create con soldi pubblici sono a disposizione del pubblico, in modo riusabile e condivisibile.</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u="none" cap="none" strike="noStrike">
                <a:solidFill>
                  <a:srgbClr val="004993"/>
                </a:solidFill>
                <a:latin typeface="Open Sans"/>
                <a:ea typeface="Open Sans"/>
                <a:cs typeface="Open Sans"/>
                <a:sym typeface="Open Sans"/>
              </a:rPr>
              <a:t>Rendono l'apprendimento continuo per la vita: </a:t>
            </a:r>
            <a:r>
              <a:rPr b="0" i="0" lang="en-DE" u="none" cap="none" strike="noStrike">
                <a:solidFill>
                  <a:srgbClr val="004993"/>
                </a:solidFill>
                <a:latin typeface="Open Sans"/>
                <a:ea typeface="Open Sans"/>
                <a:cs typeface="Open Sans"/>
                <a:sym typeface="Open Sans"/>
              </a:rPr>
              <a:t>essere aggiornati e apprendere in modo continuo sono a portata di tutti, con opportunità open che chiudono il gap tra formale, informale e non formale.</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u="none" cap="none" strike="noStrike">
                <a:solidFill>
                  <a:srgbClr val="004993"/>
                </a:solidFill>
                <a:latin typeface="Open Sans"/>
                <a:ea typeface="Open Sans"/>
                <a:cs typeface="Open Sans"/>
                <a:sym typeface="Open Sans"/>
              </a:rPr>
              <a:t>Favoriscono l'uguaglianza: </a:t>
            </a:r>
            <a:r>
              <a:rPr b="0" i="0" lang="en-DE" u="none" cap="none" strike="noStrike">
                <a:solidFill>
                  <a:srgbClr val="004993"/>
                </a:solidFill>
                <a:latin typeface="Open Sans"/>
                <a:ea typeface="Open Sans"/>
                <a:cs typeface="Open Sans"/>
                <a:sym typeface="Open Sans"/>
              </a:rPr>
              <a:t>le risorse online gratuite rendono più semplice offrire contenuti a chiunque, al di là del loro status sociale ed economico.</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u="none" cap="none" strike="noStrike">
                <a:solidFill>
                  <a:srgbClr val="004993"/>
                </a:solidFill>
                <a:latin typeface="Open Sans"/>
                <a:ea typeface="Open Sans"/>
                <a:cs typeface="Open Sans"/>
                <a:sym typeface="Open Sans"/>
              </a:rPr>
              <a:t>Promuovono la diversità e l'inclusione:</a:t>
            </a:r>
            <a:r>
              <a:rPr b="0" i="0" lang="en-DE" u="none" cap="none" strike="noStrike">
                <a:solidFill>
                  <a:srgbClr val="004993"/>
                </a:solidFill>
                <a:latin typeface="Open Sans"/>
                <a:ea typeface="Open Sans"/>
                <a:cs typeface="Open Sans"/>
                <a:sym typeface="Open Sans"/>
              </a:rPr>
              <a:t> le OER, condivise e accessibili via Internet, sono un ottimo strumento per scoprire e familiarizzare con diversi punti di vista.</a:t>
            </a:r>
            <a:endParaRPr b="0" i="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u="none" cap="none" strike="noStrike">
                <a:solidFill>
                  <a:srgbClr val="004993"/>
                </a:solidFill>
                <a:latin typeface="Open Sans"/>
                <a:ea typeface="Open Sans"/>
                <a:cs typeface="Open Sans"/>
                <a:sym typeface="Open Sans"/>
              </a:rPr>
              <a:t>Incoraggiano la citizen science: </a:t>
            </a:r>
            <a:r>
              <a:rPr b="0" i="0" lang="en-DE" u="none" cap="none" strike="noStrike">
                <a:solidFill>
                  <a:srgbClr val="004993"/>
                </a:solidFill>
                <a:latin typeface="Open Sans"/>
                <a:ea typeface="Open Sans"/>
                <a:cs typeface="Open Sans"/>
                <a:sym typeface="Open Sans"/>
              </a:rPr>
              <a:t>la conoscenza può essere creata da chiunque, e l'accessibilità dei materiali rende più semplice per chiunque l'acquisizione di nuove conoscenze.</a:t>
            </a:r>
            <a:endParaRPr b="1" i="0" u="none" cap="none" strike="noStrike">
              <a:solidFill>
                <a:srgbClr val="004993"/>
              </a:solidFill>
              <a:latin typeface="Open Sans"/>
              <a:ea typeface="Open Sans"/>
              <a:cs typeface="Open Sans"/>
              <a:sym typeface="Open Sans"/>
            </a:endParaRPr>
          </a:p>
        </p:txBody>
      </p:sp>
      <p:sp>
        <p:nvSpPr>
          <p:cNvPr id="253" name="Google Shape;253;gf81126334d_0_141"/>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rgbClr val="45BEDF"/>
                </a:solidFill>
                <a:latin typeface="Open Sans"/>
                <a:ea typeface="Open Sans"/>
                <a:cs typeface="Open Sans"/>
                <a:sym typeface="Open Sans"/>
              </a:rPr>
              <a:t>c</a:t>
            </a:r>
            <a:endParaRPr b="1" i="0" sz="1400" u="none" cap="none" strike="noStrike">
              <a:solidFill>
                <a:srgbClr val="34C3E0"/>
              </a:solidFill>
              <a:latin typeface="Open Sans"/>
              <a:ea typeface="Open Sans"/>
              <a:cs typeface="Open Sans"/>
              <a:sym typeface="Open Sans"/>
            </a:endParaRPr>
          </a:p>
        </p:txBody>
      </p:sp>
      <p:sp>
        <p:nvSpPr>
          <p:cNvPr id="254" name="Google Shape;254;gf81126334d_0_14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
        <p:nvSpPr>
          <p:cNvPr id="255" name="Google Shape;255;gf81126334d_0_141"/>
          <p:cNvSpPr/>
          <p:nvPr/>
        </p:nvSpPr>
        <p:spPr>
          <a:xfrm>
            <a:off x="-10796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f7f8b365c8_1_14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f7f8b365c8_1_142"/>
          <p:cNvSpPr/>
          <p:nvPr/>
        </p:nvSpPr>
        <p:spPr>
          <a:xfrm>
            <a:off x="416100" y="3899775"/>
            <a:ext cx="69945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62" name="Google Shape;262;gf7f8b365c8_1_14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3" name="Google Shape;263;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4" name="Google Shape;264;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5" name="Google Shape;265;gf7f8b365c8_1_1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6" name="Google Shape;266;gf7f8b365c8_1_1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7" name="Google Shape;267;gf7f8b365c8_1_1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8" name="Google Shape;268;gf7f8b365c8_1_142"/>
          <p:cNvSpPr txBox="1"/>
          <p:nvPr/>
        </p:nvSpPr>
        <p:spPr>
          <a:xfrm>
            <a:off x="2087300" y="4875300"/>
            <a:ext cx="4273800" cy="4112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DE" sz="1600" u="none" cap="none" strike="noStrike">
                <a:solidFill>
                  <a:srgbClr val="004993"/>
                </a:solidFill>
                <a:latin typeface="Open Sans"/>
                <a:ea typeface="Open Sans"/>
                <a:cs typeface="Open Sans"/>
                <a:sym typeface="Open Sans"/>
              </a:rPr>
              <a:t>Aumentano la qualità: </a:t>
            </a:r>
            <a:r>
              <a:rPr b="0" i="0" lang="en-DE" sz="1600" u="none" cap="none" strike="noStrike">
                <a:solidFill>
                  <a:srgbClr val="004993"/>
                </a:solidFill>
                <a:latin typeface="Open Sans"/>
                <a:ea typeface="Open Sans"/>
                <a:cs typeface="Open Sans"/>
                <a:sym typeface="Open Sans"/>
              </a:rPr>
              <a:t>chiunque può contribuire a migliorare la qualità delle OER semplicemente ponendo domande per chiedere chiarimenti; non avere accesso significa non poter porre domande, non avere domande significa non porsi dubbi, non avere dubbi significa non migliorare.</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500"/>
              <a:buFont typeface="Arial"/>
              <a:buNone/>
            </a:pPr>
            <a:r>
              <a:rPr b="1" i="0" lang="en-DE" sz="1600" u="none" cap="none" strike="noStrike">
                <a:solidFill>
                  <a:srgbClr val="004993"/>
                </a:solidFill>
                <a:latin typeface="Open Sans"/>
                <a:ea typeface="Open Sans"/>
                <a:cs typeface="Open Sans"/>
                <a:sym typeface="Open Sans"/>
              </a:rPr>
              <a:t>Espandono i confini:</a:t>
            </a:r>
            <a:r>
              <a:rPr b="0" i="0" lang="en-DE" sz="1600" u="none" cap="none" strike="noStrike">
                <a:solidFill>
                  <a:srgbClr val="004993"/>
                </a:solidFill>
                <a:latin typeface="Open Sans"/>
                <a:ea typeface="Open Sans"/>
                <a:cs typeface="Open Sans"/>
                <a:sym typeface="Open Sans"/>
              </a:rPr>
              <a:t> le OER sono un modo meraviglioso per condividere conoscenze oltre i confini producendo adattamenti che davvero funzionano a livello locale. </a:t>
            </a:r>
            <a:endParaRPr b="0" i="0" sz="1600" u="none" cap="none" strike="noStrike">
              <a:solidFill>
                <a:srgbClr val="004993"/>
              </a:solidFill>
              <a:latin typeface="Open Sans"/>
              <a:ea typeface="Open Sans"/>
              <a:cs typeface="Open Sans"/>
              <a:sym typeface="Open Sans"/>
            </a:endParaRPr>
          </a:p>
        </p:txBody>
      </p:sp>
      <p:sp>
        <p:nvSpPr>
          <p:cNvPr id="269" name="Google Shape;269;gf7f8b365c8_1_142"/>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rgbClr val="45BEDF"/>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rgbClr val="45BEDF"/>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rgbClr val="45BEDF"/>
                </a:solidFill>
                <a:latin typeface="Open Sans"/>
                <a:ea typeface="Open Sans"/>
                <a:cs typeface="Open Sans"/>
                <a:sym typeface="Open Sans"/>
              </a:rPr>
              <a:t>c</a:t>
            </a:r>
            <a:endParaRPr b="1" i="0" sz="1400" u="none" cap="none" strike="noStrike">
              <a:solidFill>
                <a:srgbClr val="34C3E0"/>
              </a:solidFill>
              <a:latin typeface="Open Sans"/>
              <a:ea typeface="Open Sans"/>
              <a:cs typeface="Open Sans"/>
              <a:sym typeface="Open Sans"/>
            </a:endParaRPr>
          </a:p>
        </p:txBody>
      </p:sp>
      <p:sp>
        <p:nvSpPr>
          <p:cNvPr id="270" name="Google Shape;270;gf7f8b365c8_1_14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
        <p:nvSpPr>
          <p:cNvPr id="271" name="Google Shape;271;gf7f8b365c8_1_142"/>
          <p:cNvSpPr/>
          <p:nvPr/>
        </p:nvSpPr>
        <p:spPr>
          <a:xfrm>
            <a:off x="-1003475"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gf7f8b365c8_1_142"/>
          <p:cNvSpPr txBox="1"/>
          <p:nvPr/>
        </p:nvSpPr>
        <p:spPr>
          <a:xfrm>
            <a:off x="2087300" y="4131000"/>
            <a:ext cx="5576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rgbClr val="004993"/>
                </a:solidFill>
                <a:latin typeface="Open Sans"/>
                <a:ea typeface="Open Sans"/>
                <a:cs typeface="Open Sans"/>
                <a:sym typeface="Open Sans"/>
              </a:rPr>
              <a:t>Benefici dell’educazione aperta per tutti</a:t>
            </a:r>
            <a:endParaRPr b="1" i="0" sz="1500" u="none" cap="none" strike="noStrike">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2e78d5a4c0d_1_4"/>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2e78d5a4c0d_1_4"/>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79" name="Google Shape;279;g2e78d5a4c0d_1_4"/>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2e78d5a4c0d_1_4"/>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1" name="Google Shape;281;g2e78d5a4c0d_1_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82" name="Google Shape;282;g2e78d5a4c0d_1_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83" name="Google Shape;283;g2e78d5a4c0d_1_4"/>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84" name="Google Shape;284;g2e78d5a4c0d_1_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85" name="Google Shape;285;g2e78d5a4c0d_1_4"/>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86" name="Google Shape;286;g2e78d5a4c0d_1_4"/>
          <p:cNvSpPr txBox="1"/>
          <p:nvPr/>
        </p:nvSpPr>
        <p:spPr>
          <a:xfrm>
            <a:off x="1411500" y="3909300"/>
            <a:ext cx="5999700" cy="59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500"/>
              </a:spcBef>
              <a:spcAft>
                <a:spcPts val="0"/>
              </a:spcAft>
              <a:buNone/>
            </a:pPr>
            <a:r>
              <a:rPr b="1" lang="en-DE" sz="1300">
                <a:solidFill>
                  <a:srgbClr val="004993"/>
                </a:solidFill>
                <a:latin typeface="Open Sans"/>
                <a:ea typeface="Open Sans"/>
                <a:cs typeface="Open Sans"/>
                <a:sym typeface="Open Sans"/>
              </a:rPr>
              <a:t>Sostengono </a:t>
            </a:r>
            <a:r>
              <a:rPr b="1" lang="en-DE" sz="1300">
                <a:solidFill>
                  <a:srgbClr val="004993"/>
                </a:solidFill>
                <a:latin typeface="Open Sans"/>
                <a:ea typeface="Open Sans"/>
                <a:cs typeface="Open Sans"/>
                <a:sym typeface="Open Sans"/>
              </a:rPr>
              <a:t>lo sviluppo professionale</a:t>
            </a:r>
            <a:r>
              <a:rPr lang="en-DE" sz="1300">
                <a:solidFill>
                  <a:srgbClr val="004993"/>
                </a:solidFill>
                <a:latin typeface="Open Sans"/>
                <a:ea typeface="Open Sans"/>
                <a:cs typeface="Open Sans"/>
                <a:sym typeface="Open Sans"/>
              </a:rPr>
              <a:t>: impegnarsi a livello della biblioteca, dell'istituzione, a livello nazionale o internazionale nella governance delle OER e della OE può essere un'opportunità di sviluppo professionale e un percorso di crescita al di fuori dei campi di competenza "tradizionali" o più consolidati (ad esempio, creazione delle raccolte, metadati, ecc.).</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Riconoscono i partner di valore</a:t>
            </a:r>
            <a:r>
              <a:rPr lang="en-DE" sz="1300">
                <a:solidFill>
                  <a:srgbClr val="004993"/>
                </a:solidFill>
                <a:latin typeface="Open Sans"/>
                <a:ea typeface="Open Sans"/>
                <a:cs typeface="Open Sans"/>
                <a:sym typeface="Open Sans"/>
              </a:rPr>
              <a:t>: grazie alla loro esperienza in merito alla pedagogia aperta e alle licenze aperte, i bibliotecari sono riconosciuti da educatori e ricercatori come partner di fiducia nel trovare, adattare e creare risorse educative affidabili.</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Sviluppano sinergie con la scienza aperta (open science):</a:t>
            </a:r>
            <a:r>
              <a:rPr lang="en-DE" sz="1300">
                <a:solidFill>
                  <a:srgbClr val="004993"/>
                </a:solidFill>
                <a:latin typeface="Open Sans"/>
                <a:ea typeface="Open Sans"/>
                <a:cs typeface="Open Sans"/>
                <a:sym typeface="Open Sans"/>
              </a:rPr>
              <a:t> la scienza aperta e l'istruzione aperta procedono spesso in modo disgiunto e la conoscenza specifica è detenuta da professionisti diversi. I bibliotecari possono collegare queste due aree con un approccio più olistico all'open, promuovendo una cultura aperta all'interno dell'istituzione/comunità accademica.</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None/>
            </a:pPr>
            <a:r>
              <a:rPr b="1" lang="en-DE" sz="1300">
                <a:solidFill>
                  <a:srgbClr val="004993"/>
                </a:solidFill>
                <a:latin typeface="Open Sans"/>
                <a:ea typeface="Open Sans"/>
                <a:cs typeface="Open Sans"/>
                <a:sym typeface="Open Sans"/>
              </a:rPr>
              <a:t>Promuovono la collaborazione e la condivisione delle conoscenze:</a:t>
            </a:r>
            <a:r>
              <a:rPr lang="en-DE" sz="1300">
                <a:solidFill>
                  <a:srgbClr val="004993"/>
                </a:solidFill>
                <a:latin typeface="Open Sans"/>
                <a:ea typeface="Open Sans"/>
                <a:cs typeface="Open Sans"/>
                <a:sym typeface="Open Sans"/>
              </a:rPr>
              <a:t> I bibliotecari svolgono un ruolo fondamentale nel facilitare la collaborazione curando le risorse aperte, organizzando sessioni di formazione e workshop su argomenti di educazione aperta e promuovendo comunità di pratica intorno all'educazione aperta che ampliano anche le loro reti professionali.</a:t>
            </a:r>
            <a:endParaRPr sz="1300">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None/>
            </a:pPr>
            <a:r>
              <a:rPr b="1" lang="en-DE" sz="1300">
                <a:solidFill>
                  <a:srgbClr val="004993"/>
                </a:solidFill>
                <a:latin typeface="Open Sans"/>
                <a:ea typeface="Open Sans"/>
                <a:cs typeface="Open Sans"/>
                <a:sym typeface="Open Sans"/>
              </a:rPr>
              <a:t>Riducono i costi:</a:t>
            </a:r>
            <a:r>
              <a:rPr lang="en-DE" sz="1300">
                <a:solidFill>
                  <a:srgbClr val="004993"/>
                </a:solidFill>
                <a:latin typeface="Open Sans"/>
                <a:ea typeface="Open Sans"/>
                <a:cs typeface="Open Sans"/>
                <a:sym typeface="Open Sans"/>
              </a:rPr>
              <a:t> le risorse open consentono alle biblioteche di risparmiare budget evitando l'acquisto di licenze costose e restrittive per pubblicazioni commerciali, e consigliando a insegnanti e studenti OER per i materiali didattici. Questo beneficio contribuisce alla transizione all'open access dei fondi di biblioteche e università, necessaria nel lungo periodo.</a:t>
            </a:r>
            <a:endParaRPr sz="1300">
              <a:solidFill>
                <a:srgbClr val="004993"/>
              </a:solidFill>
              <a:latin typeface="Open Sans"/>
              <a:ea typeface="Open Sans"/>
              <a:cs typeface="Open Sans"/>
              <a:sym typeface="Open Sans"/>
            </a:endParaRPr>
          </a:p>
        </p:txBody>
      </p:sp>
      <p:sp>
        <p:nvSpPr>
          <p:cNvPr id="287" name="Google Shape;287;g2e78d5a4c0d_1_4"/>
          <p:cNvSpPr txBox="1"/>
          <p:nvPr/>
        </p:nvSpPr>
        <p:spPr>
          <a:xfrm>
            <a:off x="1584325" y="3524075"/>
            <a:ext cx="5826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rgbClr val="FF9900"/>
                </a:solidFill>
                <a:latin typeface="Open Sans"/>
                <a:ea typeface="Open Sans"/>
                <a:cs typeface="Open Sans"/>
                <a:sym typeface="Open Sans"/>
              </a:rPr>
              <a:t>Benefici dell’educazione aperta per i </a:t>
            </a:r>
            <a:r>
              <a:rPr b="1" lang="en-DE" sz="1800">
                <a:solidFill>
                  <a:srgbClr val="004993"/>
                </a:solidFill>
                <a:latin typeface="Open Sans"/>
                <a:ea typeface="Open Sans"/>
                <a:cs typeface="Open Sans"/>
                <a:sym typeface="Open Sans"/>
              </a:rPr>
              <a:t>bibliotecari</a:t>
            </a:r>
            <a:endParaRPr b="1" sz="1800">
              <a:solidFill>
                <a:srgbClr val="004993"/>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g2e78d5a4c0d_1_19"/>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e78d5a4c0d_1_19"/>
          <p:cNvSpPr/>
          <p:nvPr/>
        </p:nvSpPr>
        <p:spPr>
          <a:xfrm>
            <a:off x="182325" y="3498850"/>
            <a:ext cx="7228200" cy="6195000"/>
          </a:xfrm>
          <a:prstGeom prst="rect">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94" name="Google Shape;294;g2e78d5a4c0d_1_19"/>
          <p:cNvSpPr/>
          <p:nvPr/>
        </p:nvSpPr>
        <p:spPr>
          <a:xfrm>
            <a:off x="2412525" y="2219250"/>
            <a:ext cx="2767800" cy="2672400"/>
          </a:xfrm>
          <a:prstGeom prst="ellipse">
            <a:avLst/>
          </a:prstGeom>
          <a:solidFill>
            <a:srgbClr val="B9E9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e78d5a4c0d_1_19"/>
          <p:cNvSpPr/>
          <p:nvPr/>
        </p:nvSpPr>
        <p:spPr>
          <a:xfrm>
            <a:off x="-13602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6" name="Google Shape;296;g2e78d5a4c0d_1_1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97" name="Google Shape;297;g2e78d5a4c0d_1_1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98" name="Google Shape;298;g2e78d5a4c0d_1_19"/>
          <p:cNvSpPr txBox="1"/>
          <p:nvPr/>
        </p:nvSpPr>
        <p:spPr>
          <a:xfrm>
            <a:off x="493200" y="19247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DE" sz="1200" u="sng" cap="none" strike="noStrike">
                <a:solidFill>
                  <a:schemeClr val="hlink"/>
                </a:solidFill>
                <a:latin typeface="Open Sans"/>
                <a:ea typeface="Open Sans"/>
                <a:cs typeface="Open Sans"/>
                <a:sym typeface="Open Sans"/>
                <a:hlinkClick r:id="rId4"/>
              </a:rPr>
              <a:t>https://tinyurl.com/openedrec</a:t>
            </a:r>
            <a:r>
              <a:rPr b="0" i="0" lang="en-DE"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99" name="Google Shape;299;g2e78d5a4c0d_1_1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"Open Educational Resources (OER) </a:t>
            </a:r>
            <a:r>
              <a:rPr b="0" i="0" lang="en-DE" sz="1400" u="none" cap="none" strike="noStrike">
                <a:solidFill>
                  <a:srgbClr val="004993"/>
                </a:solidFill>
                <a:latin typeface="Open Sans"/>
                <a:ea typeface="Open Sans"/>
                <a:cs typeface="Open Sans"/>
                <a:sym typeface="Open Sans"/>
              </a:rPr>
              <a:t>are learning, teaching and research materials in </a:t>
            </a:r>
            <a:r>
              <a:rPr b="1" i="0" lang="en-DE" sz="1400" u="none" cap="none" strike="noStrike">
                <a:solidFill>
                  <a:srgbClr val="004993"/>
                </a:solidFill>
                <a:latin typeface="Open Sans"/>
                <a:ea typeface="Open Sans"/>
                <a:cs typeface="Open Sans"/>
                <a:sym typeface="Open Sans"/>
              </a:rPr>
              <a:t>any format and medium</a:t>
            </a:r>
            <a:r>
              <a:rPr b="0" i="0" lang="en-DE"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DE" sz="1400" u="none" cap="none" strike="noStrike">
                <a:solidFill>
                  <a:srgbClr val="004993"/>
                </a:solidFill>
                <a:latin typeface="Open Sans"/>
                <a:ea typeface="Open Sans"/>
                <a:cs typeface="Open Sans"/>
                <a:sym typeface="Open Sans"/>
              </a:rPr>
              <a:t>open license</a:t>
            </a:r>
            <a:r>
              <a:rPr b="0" i="0" lang="en-DE"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300" name="Google Shape;300;g2e78d5a4c0d_1_1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301" name="Google Shape;301;g2e78d5a4c0d_1_19"/>
          <p:cNvSpPr txBox="1"/>
          <p:nvPr/>
        </p:nvSpPr>
        <p:spPr>
          <a:xfrm>
            <a:off x="1498225" y="3899775"/>
            <a:ext cx="5582700" cy="558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lang="en-DE" sz="1300">
                <a:solidFill>
                  <a:srgbClr val="004993"/>
                </a:solidFill>
                <a:latin typeface="Open Sans"/>
                <a:ea typeface="Open Sans"/>
                <a:cs typeface="Open Sans"/>
                <a:sym typeface="Open Sans"/>
              </a:rPr>
              <a:t>Attraggono nuovi bibliotecari alla professione: </a:t>
            </a:r>
            <a:r>
              <a:rPr lang="en-DE" sz="1300">
                <a:solidFill>
                  <a:srgbClr val="004993"/>
                </a:solidFill>
                <a:latin typeface="Open Sans"/>
                <a:ea typeface="Open Sans"/>
                <a:cs typeface="Open Sans"/>
                <a:sym typeface="Open Sans"/>
              </a:rPr>
              <a:t>il forte legame tra istruzione aperta e giustizia sociale rende la biblioteconomia una scelta di carriera interessante per i professionisti emergenti e le nuove coorti di bibliotecari.</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DE" sz="1300">
                <a:solidFill>
                  <a:srgbClr val="004993"/>
                </a:solidFill>
                <a:latin typeface="Open Sans"/>
                <a:ea typeface="Open Sans"/>
                <a:cs typeface="Open Sans"/>
                <a:sym typeface="Open Sans"/>
              </a:rPr>
              <a:t>Ampliano il riconoscimento: </a:t>
            </a:r>
            <a:r>
              <a:rPr lang="en-DE" sz="1300">
                <a:solidFill>
                  <a:srgbClr val="004993"/>
                </a:solidFill>
                <a:latin typeface="Open Sans"/>
                <a:ea typeface="Open Sans"/>
                <a:cs typeface="Open Sans"/>
                <a:sym typeface="Open Sans"/>
              </a:rPr>
              <a:t>gli sviluppatori e i promotori di OER si stanno costruendo una buona reputazione a livello mondiale grazie alla loro opera, che sostiene l'open e altri valori universali. Il ruolo già apprezzato dei bibliotecari/specialisti dell'informazione come curatori di materiali didattici diventa ancora più importante con le OER.</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DE" sz="1300">
                <a:solidFill>
                  <a:srgbClr val="004993"/>
                </a:solidFill>
                <a:latin typeface="Open Sans"/>
                <a:ea typeface="Open Sans"/>
                <a:cs typeface="Open Sans"/>
                <a:sym typeface="Open Sans"/>
              </a:rPr>
              <a:t>Aumentano l'impatto e la diffusione: </a:t>
            </a:r>
            <a:r>
              <a:rPr lang="en-DE" sz="1300">
                <a:solidFill>
                  <a:srgbClr val="004993"/>
                </a:solidFill>
                <a:latin typeface="Open Sans"/>
                <a:ea typeface="Open Sans"/>
                <a:cs typeface="Open Sans"/>
                <a:sym typeface="Open Sans"/>
              </a:rPr>
              <a:t>l'educazione aperta contribuisce a espandere l'influenza e l'impatto dei bibliotecari oltre la propria istituzione.</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DE" sz="1300">
                <a:solidFill>
                  <a:srgbClr val="004993"/>
                </a:solidFill>
                <a:latin typeface="Open Sans"/>
                <a:ea typeface="Open Sans"/>
                <a:cs typeface="Open Sans"/>
                <a:sym typeface="Open Sans"/>
              </a:rPr>
              <a:t>Contribuiscono al raggiungimento degli SDG</a:t>
            </a:r>
            <a:r>
              <a:rPr lang="en-DE" sz="1300">
                <a:solidFill>
                  <a:srgbClr val="004993"/>
                </a:solidFill>
                <a:latin typeface="Open Sans"/>
                <a:ea typeface="Open Sans"/>
                <a:cs typeface="Open Sans"/>
                <a:sym typeface="Open Sans"/>
              </a:rPr>
              <a:t>: l'educazione aperta aiuta in modo più concreto e misurabile al raggiungimento degli SDG.</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DE" sz="1300">
                <a:solidFill>
                  <a:srgbClr val="004993"/>
                </a:solidFill>
                <a:latin typeface="Open Sans"/>
                <a:ea typeface="Open Sans"/>
                <a:cs typeface="Open Sans"/>
                <a:sym typeface="Open Sans"/>
              </a:rPr>
              <a:t>Sono coerenti con le strategie di inclusione:</a:t>
            </a:r>
            <a:r>
              <a:rPr lang="en-DE" sz="1300">
                <a:solidFill>
                  <a:srgbClr val="004993"/>
                </a:solidFill>
                <a:latin typeface="Open Sans"/>
                <a:ea typeface="Open Sans"/>
                <a:cs typeface="Open Sans"/>
                <a:sym typeface="Open Sans"/>
              </a:rPr>
              <a:t> i bibliotecari utilizzano l'istruzione aperta come strumento strategico per promuovere gli obiettivi di equità, diversità e inclusione, assicurando che gli ambienti di apprendimento siano accessibili e inclusivi per tutti.</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sz="1300">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en-DE" sz="1300">
                <a:solidFill>
                  <a:srgbClr val="004993"/>
                </a:solidFill>
                <a:latin typeface="Open Sans"/>
                <a:ea typeface="Open Sans"/>
                <a:cs typeface="Open Sans"/>
                <a:sym typeface="Open Sans"/>
              </a:rPr>
              <a:t>Sostengono i colleghi e permettono di essere supportati dai colleghi: </a:t>
            </a:r>
            <a:r>
              <a:rPr lang="en-DE" sz="1300">
                <a:solidFill>
                  <a:srgbClr val="004993"/>
                </a:solidFill>
                <a:latin typeface="Open Sans"/>
                <a:ea typeface="Open Sans"/>
                <a:cs typeface="Open Sans"/>
                <a:sym typeface="Open Sans"/>
              </a:rPr>
              <a:t>i bibliotecari coltivano l'apprendimento permanente offrendo diverse opportunità di formazione e promuovendo il sostegno reciproco all'interno delle loro comunità.</a:t>
            </a:r>
            <a:endParaRPr sz="2700">
              <a:solidFill>
                <a:schemeClr val="dk1"/>
              </a:solidFill>
              <a:latin typeface="Calibri"/>
              <a:ea typeface="Calibri"/>
              <a:cs typeface="Calibri"/>
              <a:sym typeface="Calibri"/>
            </a:endParaRPr>
          </a:p>
        </p:txBody>
      </p:sp>
      <p:sp>
        <p:nvSpPr>
          <p:cNvPr id="302" name="Google Shape;302;g2e78d5a4c0d_1_19"/>
          <p:cNvSpPr txBox="1"/>
          <p:nvPr/>
        </p:nvSpPr>
        <p:spPr>
          <a:xfrm>
            <a:off x="1584325" y="3524075"/>
            <a:ext cx="5826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rgbClr val="FF9900"/>
                </a:solidFill>
                <a:latin typeface="Open Sans"/>
                <a:ea typeface="Open Sans"/>
                <a:cs typeface="Open Sans"/>
                <a:sym typeface="Open Sans"/>
              </a:rPr>
              <a:t>Benefici dell’educazione aperta per i</a:t>
            </a:r>
            <a:r>
              <a:rPr b="1" lang="en-DE" sz="1800">
                <a:solidFill>
                  <a:srgbClr val="FFA700"/>
                </a:solidFill>
                <a:latin typeface="Open Sans"/>
                <a:ea typeface="Open Sans"/>
                <a:cs typeface="Open Sans"/>
                <a:sym typeface="Open Sans"/>
              </a:rPr>
              <a:t> </a:t>
            </a:r>
            <a:r>
              <a:rPr b="1" lang="en-DE" sz="1800">
                <a:solidFill>
                  <a:srgbClr val="004993"/>
                </a:solidFill>
                <a:latin typeface="Open Sans"/>
                <a:ea typeface="Open Sans"/>
                <a:cs typeface="Open Sans"/>
                <a:sym typeface="Open Sans"/>
              </a:rPr>
              <a:t>bibliotecari</a:t>
            </a:r>
            <a:endParaRPr b="1" sz="1800">
              <a:solidFill>
                <a:srgbClr val="004993"/>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g10fbbc9b494_0_0"/>
          <p:cNvSpPr txBox="1"/>
          <p:nvPr/>
        </p:nvSpPr>
        <p:spPr>
          <a:xfrm>
            <a:off x="596100" y="5359460"/>
            <a:ext cx="6065100" cy="1593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“Italian_</a:t>
            </a:r>
            <a:r>
              <a:rPr b="0" i="0" lang="en-DE" sz="1000" u="none" cap="none" strike="noStrike">
                <a:solidFill>
                  <a:schemeClr val="dk1"/>
                </a:solidFill>
                <a:latin typeface="Open Sans"/>
                <a:ea typeface="Open Sans"/>
                <a:cs typeface="Open Sans"/>
                <a:sym typeface="Open Sans"/>
              </a:rPr>
              <a:t>OE Benefits - ENOEL Toolkit</a:t>
            </a:r>
            <a:r>
              <a:rPr b="0" i="0" lang="en-DE" sz="1000" u="none" cap="none" strike="noStrike">
                <a:solidFill>
                  <a:srgbClr val="000000"/>
                </a:solidFill>
                <a:latin typeface="Open Sans"/>
                <a:ea typeface="Open Sans"/>
                <a:cs typeface="Open Sans"/>
                <a:sym typeface="Open Sans"/>
              </a:rPr>
              <a:t>” is an adaptation of “An ENOEL Toolkit” (version 4) published as of </a:t>
            </a:r>
            <a:r>
              <a:rPr lang="en-DE" sz="1000">
                <a:latin typeface="Open Sans"/>
                <a:ea typeface="Open Sans"/>
                <a:cs typeface="Open Sans"/>
                <a:sym typeface="Open Sans"/>
              </a:rPr>
              <a:t>September </a:t>
            </a:r>
            <a:r>
              <a:rPr b="0" i="0" lang="en-DE" sz="1000" u="none" cap="none" strike="noStrike">
                <a:solidFill>
                  <a:srgbClr val="000000"/>
                </a:solidFill>
                <a:latin typeface="Open Sans"/>
                <a:ea typeface="Open Sans"/>
                <a:cs typeface="Open Sans"/>
                <a:sym typeface="Open Sans"/>
              </a:rPr>
              <a:t>202</a:t>
            </a:r>
            <a:r>
              <a:rPr lang="en-DE" sz="1000">
                <a:latin typeface="Open Sans"/>
                <a:ea typeface="Open Sans"/>
                <a:cs typeface="Open Sans"/>
                <a:sym typeface="Open Sans"/>
              </a:rPr>
              <a:t>4</a:t>
            </a:r>
            <a:r>
              <a:rPr b="0" i="0" lang="en-DE" sz="1000" u="none" cap="none" strike="noStrike">
                <a:solidFill>
                  <a:srgbClr val="000000"/>
                </a:solidFill>
                <a:latin typeface="Open Sans"/>
                <a:ea typeface="Open Sans"/>
                <a:cs typeface="Open Sans"/>
                <a:sym typeface="Open Sans"/>
              </a:rPr>
              <a:t> </a:t>
            </a:r>
            <a:r>
              <a:rPr b="0" i="0" lang="en-DE" sz="1000" u="sng" cap="none" strike="noStrike">
                <a:solidFill>
                  <a:schemeClr val="hlink"/>
                </a:solidFill>
                <a:latin typeface="Open Sans"/>
                <a:ea typeface="Open Sans"/>
                <a:cs typeface="Open Sans"/>
                <a:sym typeface="Open Sans"/>
                <a:hlinkClick r:id="rId3"/>
              </a:rPr>
              <a:t>here</a:t>
            </a:r>
            <a:r>
              <a:rPr b="0" i="0" lang="en-DE" sz="1000" u="none" cap="none" strike="noStrike">
                <a:solidFill>
                  <a:srgbClr val="000000"/>
                </a:solidFill>
                <a:latin typeface="Open Sans"/>
                <a:ea typeface="Open Sans"/>
                <a:cs typeface="Open Sans"/>
                <a:sym typeface="Open Sans"/>
              </a:rPr>
              <a:t> (the “Original Work”), licensed by</a:t>
            </a:r>
            <a:r>
              <a:rPr b="0" i="0" lang="en-DE" sz="1000" u="none" cap="none" strike="noStrike">
                <a:solidFill>
                  <a:srgbClr val="000000"/>
                </a:solidFill>
                <a:uFill>
                  <a:noFill/>
                </a:uFill>
                <a:latin typeface="Open Sans"/>
                <a:ea typeface="Open Sans"/>
                <a:cs typeface="Open Sans"/>
                <a:sym typeface="Open Sans"/>
                <a:hlinkClick r:id="rId4">
                  <a:extLst>
                    <a:ext uri="{A12FA001-AC4F-418D-AE19-62706E023703}">
                      <ahyp:hlinkClr val="tx"/>
                    </a:ext>
                  </a:extLst>
                </a:hlinkClick>
              </a:rPr>
              <a:t> </a:t>
            </a:r>
            <a:r>
              <a:rPr b="0" i="0" lang="en-DE" sz="1000" u="sng" cap="none" strike="noStrike">
                <a:solidFill>
                  <a:srgbClr val="1155CC"/>
                </a:solidFill>
                <a:latin typeface="Open Sans"/>
                <a:ea typeface="Open Sans"/>
                <a:cs typeface="Open Sans"/>
                <a:sym typeface="Open Sans"/>
                <a:hlinkClick r:id="rId5">
                  <a:extLst>
                    <a:ext uri="{A12FA001-AC4F-418D-AE19-62706E023703}">
                      <ahyp:hlinkClr val="tx"/>
                    </a:ext>
                  </a:extLst>
                </a:hlinkClick>
              </a:rPr>
              <a:t>SPARC Europe</a:t>
            </a:r>
            <a:r>
              <a:rPr b="0" i="0" lang="en-DE" sz="1000" u="none" cap="none" strike="noStrike">
                <a:solidFill>
                  <a:srgbClr val="000000"/>
                </a:solidFill>
                <a:latin typeface="Open Sans"/>
                <a:ea typeface="Open Sans"/>
                <a:cs typeface="Open Sans"/>
                <a:sym typeface="Open Sans"/>
              </a:rPr>
              <a:t> (curated by </a:t>
            </a:r>
            <a:r>
              <a:rPr lang="en-DE" sz="1000" u="sng">
                <a:solidFill>
                  <a:srgbClr val="1155CC"/>
                </a:solidFill>
                <a:latin typeface="Open Sans"/>
                <a:ea typeface="Open Sans"/>
                <a:cs typeface="Open Sans"/>
                <a:sym typeface="Open Sans"/>
                <a:hlinkClick r:id="rId6">
                  <a:extLst>
                    <a:ext uri="{A12FA001-AC4F-418D-AE19-62706E023703}">
                      <ahyp:hlinkClr val="tx"/>
                    </a:ext>
                  </a:extLst>
                </a:hlinkClick>
              </a:rPr>
              <a:t>The European Network of Open Education Librarians</a:t>
            </a:r>
            <a:r>
              <a:rPr b="0" i="0" lang="en-DE" sz="1000" u="none" cap="none" strike="noStrike">
                <a:solidFill>
                  <a:srgbClr val="333333"/>
                </a:solidFill>
                <a:latin typeface="Open Sans"/>
                <a:ea typeface="Open Sans"/>
                <a:cs typeface="Open Sans"/>
                <a:sym typeface="Open Sans"/>
              </a:rPr>
              <a:t>) </a:t>
            </a:r>
            <a:r>
              <a:rPr b="0" i="0" lang="en-DE" sz="1000" u="none" cap="none" strike="noStrike">
                <a:solidFill>
                  <a:srgbClr val="000000"/>
                </a:solidFill>
                <a:latin typeface="Open Sans"/>
                <a:ea typeface="Open Sans"/>
                <a:cs typeface="Open Sans"/>
                <a:sym typeface="Open Sans"/>
              </a:rPr>
              <a:t>under a </a:t>
            </a:r>
            <a:r>
              <a:rPr b="0" i="0" lang="en-DE"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This adaptation is made and published by SPARC EUROPE (the “Adapter”) under a </a:t>
            </a:r>
            <a:r>
              <a:rPr b="0" i="0" lang="en-DE" sz="1000" u="sng" cap="none" strike="noStrike">
                <a:solidFill>
                  <a:srgbClr val="1155CC"/>
                </a:solidFill>
                <a:latin typeface="Open Sans"/>
                <a:ea typeface="Open Sans"/>
                <a:cs typeface="Open Sans"/>
                <a:sym typeface="Open Sans"/>
                <a:hlinkClick r:id="rId8">
                  <a:extLst>
                    <a:ext uri="{A12FA001-AC4F-418D-AE19-62706E023703}">
                      <ahyp:hlinkClr val="tx"/>
                    </a:ext>
                  </a:extLst>
                </a:hlinkClick>
              </a:rPr>
              <a:t>Creative Commons Attribution 4.0 International License</a:t>
            </a:r>
            <a:r>
              <a:rPr b="0" i="0" lang="en-DE"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Italian.”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DE" sz="1000" u="none" cap="none" strike="noStrike">
                <a:solidFill>
                  <a:srgbClr val="000000"/>
                </a:solidFill>
                <a:latin typeface="Open Sans"/>
                <a:ea typeface="Open Sans"/>
                <a:cs typeface="Open Sans"/>
                <a:sym typeface="Open Sans"/>
              </a:rPr>
              <a:t>Special thanks to</a:t>
            </a:r>
            <a:r>
              <a:rPr b="0" i="0" lang="en-DE" sz="1000" u="none" cap="none" strike="noStrike">
                <a:solidFill>
                  <a:schemeClr val="dk1"/>
                </a:solidFill>
                <a:latin typeface="Open Sans"/>
                <a:ea typeface="Open Sans"/>
                <a:cs typeface="Open Sans"/>
                <a:sym typeface="Open Sans"/>
              </a:rPr>
              <a:t> Sandra Migliore and Paola Corti</a:t>
            </a:r>
            <a:r>
              <a:rPr b="0" i="0" lang="en-DE" sz="1000" u="none" cap="none" strike="noStrike">
                <a:solidFill>
                  <a:srgbClr val="000000"/>
                </a:solidFill>
                <a:latin typeface="Open Sans"/>
                <a:ea typeface="Open Sans"/>
                <a:cs typeface="Open Sans"/>
                <a:sym typeface="Open Sans"/>
              </a:rPr>
              <a:t> for the Italian translation.</a:t>
            </a:r>
            <a:endParaRPr b="0" i="0" sz="1000" u="none" cap="none" strike="noStrike">
              <a:solidFill>
                <a:srgbClr val="000000"/>
              </a:solidFill>
              <a:latin typeface="Open Sans"/>
              <a:ea typeface="Open Sans"/>
              <a:cs typeface="Open Sans"/>
              <a:sym typeface="Open Sans"/>
            </a:endParaRPr>
          </a:p>
        </p:txBody>
      </p:sp>
      <p:pic>
        <p:nvPicPr>
          <p:cNvPr id="308" name="Google Shape;308;g10fbbc9b494_0_0"/>
          <p:cNvPicPr preferRelativeResize="0"/>
          <p:nvPr/>
        </p:nvPicPr>
        <p:blipFill rotWithShape="1">
          <a:blip r:embed="rId9">
            <a:alphaModFix/>
          </a:blip>
          <a:srcRect b="0" l="0" r="0" t="0"/>
          <a:stretch/>
        </p:blipFill>
        <p:spPr>
          <a:xfrm>
            <a:off x="569400" y="304462"/>
            <a:ext cx="4651251" cy="3531075"/>
          </a:xfrm>
          <a:prstGeom prst="rect">
            <a:avLst/>
          </a:prstGeom>
          <a:noFill/>
          <a:ln>
            <a:noFill/>
          </a:ln>
        </p:spPr>
      </p:pic>
      <p:sp>
        <p:nvSpPr>
          <p:cNvPr id="309" name="Google Shape;309;g10fbbc9b494_0_0"/>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DE" sz="6000" u="none" cap="none" strike="noStrike">
                <a:solidFill>
                  <a:schemeClr val="lt1"/>
                </a:solidFill>
                <a:latin typeface="Calibri"/>
                <a:ea typeface="Calibri"/>
                <a:cs typeface="Calibri"/>
                <a:sym typeface="Calibri"/>
              </a:rPr>
              <a:t>OER</a:t>
            </a:r>
            <a:br>
              <a:rPr b="1" i="0" lang="en-DE" sz="6000" u="none" cap="none" strike="noStrike">
                <a:solidFill>
                  <a:schemeClr val="lt1"/>
                </a:solidFill>
                <a:latin typeface="Calibri"/>
                <a:ea typeface="Calibri"/>
                <a:cs typeface="Calibri"/>
                <a:sym typeface="Calibri"/>
              </a:rPr>
            </a:br>
            <a:r>
              <a:rPr b="0" i="0" lang="en-DE"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310" name="Google Shape;310;g10fbbc9b494_0_0"/>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DE" sz="4600" u="none" cap="none" strike="noStrike">
                <a:solidFill>
                  <a:srgbClr val="004993"/>
                </a:solidFill>
                <a:latin typeface="Open Sans"/>
                <a:ea typeface="Open Sans"/>
                <a:cs typeface="Open Sans"/>
                <a:sym typeface="Open Sans"/>
              </a:rPr>
              <a:t>ENOEL TOOLKIT </a:t>
            </a:r>
            <a:endParaRPr b="1" i="0" sz="4600" u="none" cap="none" strike="noStrike">
              <a:solidFill>
                <a:srgbClr val="004993"/>
              </a:solidFill>
              <a:latin typeface="Open Sans"/>
              <a:ea typeface="Open Sans"/>
              <a:cs typeface="Open Sans"/>
              <a:sym typeface="Open Sans"/>
            </a:endParaRPr>
          </a:p>
        </p:txBody>
      </p:sp>
      <p:pic>
        <p:nvPicPr>
          <p:cNvPr id="311" name="Google Shape;311;g10fbbc9b494_0_0"/>
          <p:cNvPicPr preferRelativeResize="0"/>
          <p:nvPr/>
        </p:nvPicPr>
        <p:blipFill rotWithShape="1">
          <a:blip r:embed="rId10">
            <a:alphaModFix/>
          </a:blip>
          <a:srcRect b="0" l="0" r="0" t="0"/>
          <a:stretch/>
        </p:blipFill>
        <p:spPr>
          <a:xfrm>
            <a:off x="2902762" y="8287619"/>
            <a:ext cx="1751480" cy="985199"/>
          </a:xfrm>
          <a:prstGeom prst="rect">
            <a:avLst/>
          </a:prstGeom>
          <a:noFill/>
          <a:ln>
            <a:noFill/>
          </a:ln>
        </p:spPr>
      </p:pic>
      <p:pic>
        <p:nvPicPr>
          <p:cNvPr id="312" name="Google Shape;312;g10fbbc9b494_0_0"/>
          <p:cNvPicPr preferRelativeResize="0"/>
          <p:nvPr/>
        </p:nvPicPr>
        <p:blipFill rotWithShape="1">
          <a:blip r:embed="rId11">
            <a:alphaModFix/>
          </a:blip>
          <a:srcRect b="0" l="0" r="0" t="0"/>
          <a:stretch/>
        </p:blipFill>
        <p:spPr>
          <a:xfrm>
            <a:off x="2088869" y="7204764"/>
            <a:ext cx="3379258" cy="985200"/>
          </a:xfrm>
          <a:prstGeom prst="rect">
            <a:avLst/>
          </a:prstGeom>
          <a:noFill/>
          <a:ln>
            <a:noFill/>
          </a:ln>
        </p:spPr>
      </p:pic>
      <p:pic>
        <p:nvPicPr>
          <p:cNvPr id="313" name="Google Shape;313;g10fbbc9b494_0_0"/>
          <p:cNvPicPr preferRelativeResize="0"/>
          <p:nvPr/>
        </p:nvPicPr>
        <p:blipFill rotWithShape="1">
          <a:blip r:embed="rId12">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f8a48c4d7a_0_21"/>
          <p:cNvSpPr txBox="1"/>
          <p:nvPr/>
        </p:nvSpPr>
        <p:spPr>
          <a:xfrm>
            <a:off x="443400" y="1537475"/>
            <a:ext cx="6875100" cy="704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200" u="none" cap="none" strike="noStrike">
                <a:solidFill>
                  <a:srgbClr val="004993"/>
                </a:solidFill>
                <a:latin typeface="Open Sans"/>
                <a:ea typeface="Open Sans"/>
                <a:cs typeface="Open Sans"/>
                <a:sym typeface="Open Sans"/>
              </a:rPr>
              <a:t>Questo è un insieme di strumenti (slide, poster e card) preparati dall'European Network of Open Education Librarians (ENOEL). Il toolkit ha l'obiettivo di aiutare ad aumentare la consapevolezza sull'importanza della Open Education e mette in evidenza i benefici per gli studenti, i docenti, le istituzioni</a:t>
            </a:r>
            <a:r>
              <a:rPr b="1" lang="en-DE" sz="1200">
                <a:solidFill>
                  <a:srgbClr val="004993"/>
                </a:solidFill>
                <a:latin typeface="Open Sans"/>
                <a:ea typeface="Open Sans"/>
                <a:cs typeface="Open Sans"/>
                <a:sym typeface="Open Sans"/>
              </a:rPr>
              <a:t>,</a:t>
            </a:r>
            <a:r>
              <a:rPr b="1" i="0" lang="en-DE" sz="1200" u="none" cap="none" strike="noStrike">
                <a:solidFill>
                  <a:srgbClr val="004993"/>
                </a:solidFill>
                <a:latin typeface="Open Sans"/>
                <a:ea typeface="Open Sans"/>
                <a:cs typeface="Open Sans"/>
                <a:sym typeface="Open Sans"/>
              </a:rPr>
              <a:t> la società </a:t>
            </a:r>
            <a:r>
              <a:rPr b="1" lang="en-DE" sz="1200">
                <a:solidFill>
                  <a:srgbClr val="004993"/>
                </a:solidFill>
                <a:latin typeface="Open Sans"/>
                <a:ea typeface="Open Sans"/>
                <a:cs typeface="Open Sans"/>
                <a:sym typeface="Open Sans"/>
              </a:rPr>
              <a:t>e i bibliotecari</a:t>
            </a:r>
            <a:r>
              <a:rPr b="1" i="0" lang="en-DE" sz="1200" u="none" cap="none" strike="noStrike">
                <a:solidFill>
                  <a:srgbClr val="004993"/>
                </a:solidFill>
                <a:latin typeface="Open Sans"/>
                <a:ea typeface="Open Sans"/>
                <a:cs typeface="Open Sans"/>
                <a:sym typeface="Open Sans"/>
              </a:rPr>
              <a:t>.</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DE" sz="1200" u="none" cap="none" strike="noStrike">
                <a:solidFill>
                  <a:srgbClr val="004993"/>
                </a:solidFill>
                <a:latin typeface="Open Sans"/>
                <a:ea typeface="Open Sans"/>
                <a:cs typeface="Open Sans"/>
                <a:sym typeface="Open Sans"/>
              </a:rPr>
              <a:t>Questa raccolta contiene i </a:t>
            </a:r>
            <a:r>
              <a:rPr b="1" i="0" lang="en-DE" sz="1200" u="none" cap="none" strike="noStrike">
                <a:solidFill>
                  <a:srgbClr val="004993"/>
                </a:solidFill>
                <a:latin typeface="Open Sans"/>
                <a:ea typeface="Open Sans"/>
                <a:cs typeface="Open Sans"/>
                <a:sym typeface="Open Sans"/>
              </a:rPr>
              <a:t>template per i poster</a:t>
            </a:r>
            <a:r>
              <a:rPr b="0" i="0" lang="en-DE" sz="1200" u="none" cap="none" strike="noStrike">
                <a:solidFill>
                  <a:srgbClr val="004993"/>
                </a:solidFill>
                <a:latin typeface="Open Sans"/>
                <a:ea typeface="Open Sans"/>
                <a:cs typeface="Open Sans"/>
                <a:sym typeface="Open Sans"/>
              </a:rPr>
              <a:t>.</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Puoi utilizzare i template così come sono oppure puoi adattarli alle tue specifiche esigenze.</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Quando utilizzi il template così com'è, </a:t>
            </a:r>
            <a:r>
              <a:rPr b="0" i="0" lang="en-DE" sz="1200" u="none" cap="none" strike="noStrike">
                <a:solidFill>
                  <a:srgbClr val="004993"/>
                </a:solidFill>
                <a:latin typeface="Open Sans"/>
                <a:ea typeface="Open Sans"/>
                <a:cs typeface="Open Sans"/>
                <a:sym typeface="Open Sans"/>
              </a:rPr>
              <a:t>scarica l'intero file o la singola slide che desideri utilizzare e stampala.</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Se vuoi adattare il template alle tue esigenze, devi:</a:t>
            </a:r>
            <a:endParaRPr b="1"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DE" sz="1200" u="none" cap="none" strike="noStrike">
                <a:solidFill>
                  <a:srgbClr val="004993"/>
                </a:solidFill>
                <a:latin typeface="Open Sans"/>
                <a:ea typeface="Open Sans"/>
                <a:cs typeface="Open Sans"/>
                <a:sym typeface="Open Sans"/>
              </a:rPr>
              <a:t>scaricare la/le slide che vuoi usare</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DE" sz="1200" u="none" cap="none" strike="noStrike">
                <a:solidFill>
                  <a:srgbClr val="004993"/>
                </a:solidFill>
                <a:latin typeface="Open Sans"/>
                <a:ea typeface="Open Sans"/>
                <a:cs typeface="Open Sans"/>
                <a:sym typeface="Open Sans"/>
              </a:rPr>
              <a:t>adattarla/le alle tue esigenze (aggiungi il logo della tua organizzazione, fai le modifiche che ritieni opportune)</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DE" sz="1200" u="none" cap="none" strike="noStrike">
                <a:solidFill>
                  <a:srgbClr val="004993"/>
                </a:solidFill>
                <a:latin typeface="Open Sans"/>
                <a:ea typeface="Open Sans"/>
                <a:cs typeface="Open Sans"/>
                <a:sym typeface="Open Sans"/>
              </a:rPr>
              <a:t>accertati che la versione adattata abbia una nota che riporta: “Questo lavoro è un derivato di [nome del file (ad esempio, Italian_2. OE Benefits - ENOEL leaflets)]  [link al file originale: </a:t>
            </a:r>
            <a:r>
              <a:rPr lang="en-DE" sz="1200" u="sng">
                <a:solidFill>
                  <a:schemeClr val="accent1"/>
                </a:solidFill>
                <a:latin typeface="Open Sans"/>
                <a:ea typeface="Open Sans"/>
                <a:cs typeface="Open Sans"/>
                <a:sym typeface="Open Sans"/>
              </a:rPr>
              <a:t> </a:t>
            </a:r>
            <a:r>
              <a:rPr lang="en-DE" sz="1200" u="sng">
                <a:solidFill>
                  <a:schemeClr val="accent1"/>
                </a:solidFill>
                <a:latin typeface="Open Sans"/>
                <a:ea typeface="Open Sans"/>
                <a:cs typeface="Open Sans"/>
                <a:sym typeface="Open Sans"/>
                <a:hlinkClick r:id="rId3">
                  <a:extLst>
                    <a:ext uri="{A12FA001-AC4F-418D-AE19-62706E023703}">
                      <ahyp:hlinkClr val="tx"/>
                    </a:ext>
                  </a:extLst>
                </a:hlinkClick>
              </a:rPr>
              <a:t>https://zenodo.org/doi/10.5281/zenodo.5568482</a:t>
            </a:r>
            <a:r>
              <a:rPr b="0" i="0" lang="en-DE" sz="1200" u="none" cap="none" strike="noStrike">
                <a:solidFill>
                  <a:srgbClr val="004993"/>
                </a:solidFill>
                <a:latin typeface="Open Sans"/>
                <a:ea typeface="Open Sans"/>
                <a:cs typeface="Open Sans"/>
                <a:sym typeface="Open Sans"/>
              </a:rPr>
              <a:t>] di </a:t>
            </a:r>
            <a:r>
              <a:rPr b="0" i="0" lang="en-DE" sz="1200" u="sng" cap="none" strike="noStrike">
                <a:solidFill>
                  <a:schemeClr val="accent1"/>
                </a:solidFill>
                <a:latin typeface="Open Sans"/>
                <a:ea typeface="Open Sans"/>
                <a:cs typeface="Open Sans"/>
                <a:sym typeface="Open Sans"/>
                <a:hlinkClick r:id="rId4">
                  <a:extLst>
                    <a:ext uri="{A12FA001-AC4F-418D-AE19-62706E023703}">
                      <ahyp:hlinkClr val="tx"/>
                    </a:ext>
                  </a:extLst>
                </a:hlinkClick>
              </a:rPr>
              <a:t>SPARC EUROPE</a:t>
            </a:r>
            <a:r>
              <a:rPr b="0" i="0" lang="en-DE" sz="1200" u="none" cap="none" strike="noStrike">
                <a:solidFill>
                  <a:srgbClr val="004993"/>
                </a:solidFill>
                <a:latin typeface="Open Sans"/>
                <a:ea typeface="Open Sans"/>
                <a:cs typeface="Open Sans"/>
                <a:sym typeface="Open Sans"/>
              </a:rPr>
              <a:t> (ENOEL), </a:t>
            </a:r>
            <a:r>
              <a:rPr b="0" i="0" lang="en-DE" sz="1200" u="sng" cap="none" strike="noStrike">
                <a:solidFill>
                  <a:schemeClr val="hlink"/>
                </a:solidFill>
                <a:latin typeface="Open Sans"/>
                <a:ea typeface="Open Sans"/>
                <a:cs typeface="Open Sans"/>
                <a:sym typeface="Open Sans"/>
                <a:hlinkClick r:id="rId5"/>
              </a:rPr>
              <a:t>CC BY</a:t>
            </a:r>
            <a:r>
              <a:rPr b="0" i="0" lang="en-DE"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DE" sz="1200" u="none" cap="none" strike="noStrike">
                <a:solidFill>
                  <a:srgbClr val="004993"/>
                </a:solidFill>
                <a:latin typeface="Open Sans"/>
                <a:ea typeface="Open Sans"/>
                <a:cs typeface="Open Sans"/>
                <a:sym typeface="Open Sans"/>
              </a:rPr>
              <a:t>Sotto trovi una breve descrizione di come il file è organizzato e come suggeriamo di usarlo per alcune pagine specifiche. Si tratta solo di suggerimenti; ti incoraggiamo a scegliere e creare la versione che più si adatta alle tue esigenze.</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La slide 3</a:t>
            </a:r>
            <a:r>
              <a:rPr b="0" i="0" lang="en-DE" sz="1200" u="none" cap="none" strike="noStrike">
                <a:solidFill>
                  <a:srgbClr val="004993"/>
                </a:solidFill>
                <a:latin typeface="Open Sans"/>
                <a:ea typeface="Open Sans"/>
                <a:cs typeface="Open Sans"/>
                <a:sym typeface="Open Sans"/>
              </a:rPr>
              <a:t> mostra un esempio di come il template può essere adattato, con indicazioni rispetto a dove posizionare il logo della tua organizzazione e la dichiarazione di attribuzione.</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Le slide 4-1</a:t>
            </a:r>
            <a:r>
              <a:rPr b="1" lang="en-DE" sz="1200">
                <a:solidFill>
                  <a:srgbClr val="004993"/>
                </a:solidFill>
                <a:latin typeface="Open Sans"/>
                <a:ea typeface="Open Sans"/>
                <a:cs typeface="Open Sans"/>
                <a:sym typeface="Open Sans"/>
              </a:rPr>
              <a:t>5</a:t>
            </a:r>
            <a:r>
              <a:rPr b="1" i="0" lang="en-DE" sz="1200" u="none" cap="none" strike="noStrike">
                <a:solidFill>
                  <a:srgbClr val="004993"/>
                </a:solidFill>
                <a:latin typeface="Open Sans"/>
                <a:ea typeface="Open Sans"/>
                <a:cs typeface="Open Sans"/>
                <a:sym typeface="Open Sans"/>
              </a:rPr>
              <a:t> </a:t>
            </a:r>
            <a:r>
              <a:rPr b="0" i="0" lang="en-DE" sz="1200" u="none" cap="none" strike="noStrike">
                <a:solidFill>
                  <a:srgbClr val="004993"/>
                </a:solidFill>
                <a:latin typeface="Open Sans"/>
                <a:ea typeface="Open Sans"/>
                <a:cs typeface="Open Sans"/>
                <a:sym typeface="Open Sans"/>
              </a:rPr>
              <a:t>mostrano i benefici della OE per </a:t>
            </a:r>
            <a:r>
              <a:rPr lang="en-DE" sz="1200">
                <a:solidFill>
                  <a:srgbClr val="004993"/>
                </a:solidFill>
                <a:latin typeface="Open Sans"/>
                <a:ea typeface="Open Sans"/>
                <a:cs typeface="Open Sans"/>
                <a:sym typeface="Open Sans"/>
              </a:rPr>
              <a:t>cinque </a:t>
            </a:r>
            <a:r>
              <a:rPr b="0" i="0" lang="en-DE" sz="1200" u="none" cap="none" strike="noStrike">
                <a:solidFill>
                  <a:srgbClr val="004993"/>
                </a:solidFill>
                <a:latin typeface="Open Sans"/>
                <a:ea typeface="Open Sans"/>
                <a:cs typeface="Open Sans"/>
                <a:sym typeface="Open Sans"/>
              </a:rPr>
              <a:t>diversi soggetti: studenti (sfondo giallo), docenti (sfondo arancio), istituzioni (sfondo turchese)</a:t>
            </a:r>
            <a:r>
              <a:rPr lang="en-DE" sz="1200">
                <a:solidFill>
                  <a:srgbClr val="004993"/>
                </a:solidFill>
                <a:latin typeface="Open Sans"/>
                <a:ea typeface="Open Sans"/>
                <a:cs typeface="Open Sans"/>
                <a:sym typeface="Open Sans"/>
              </a:rPr>
              <a:t>,</a:t>
            </a:r>
            <a:r>
              <a:rPr b="0" i="0" lang="en-DE" sz="1200" u="none" cap="none" strike="noStrike">
                <a:solidFill>
                  <a:srgbClr val="004993"/>
                </a:solidFill>
                <a:latin typeface="Open Sans"/>
                <a:ea typeface="Open Sans"/>
                <a:cs typeface="Open Sans"/>
                <a:sym typeface="Open Sans"/>
              </a:rPr>
              <a:t> tutti (sfondo bianco) e bibliotecari </a:t>
            </a:r>
            <a:r>
              <a:rPr lang="en-DE" sz="1200">
                <a:solidFill>
                  <a:srgbClr val="004993"/>
                </a:solidFill>
                <a:latin typeface="Open Sans"/>
                <a:ea typeface="Open Sans"/>
                <a:cs typeface="Open Sans"/>
                <a:sym typeface="Open Sans"/>
              </a:rPr>
              <a:t>(sfondo blu chiaro)</a:t>
            </a:r>
            <a:r>
              <a:rPr b="0" i="0" lang="en-DE" sz="1200" u="none" cap="none" strike="noStrike">
                <a:solidFill>
                  <a:srgbClr val="004993"/>
                </a:solidFill>
                <a:latin typeface="Open Sans"/>
                <a:ea typeface="Open Sans"/>
                <a:cs typeface="Open Sans"/>
                <a:sym typeface="Open Sans"/>
              </a:rPr>
              <a:t>. Puoi utilizzarle per rivolgerti a questi destinatari.</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DE" sz="1200" u="none" cap="none" strike="noStrike">
                <a:solidFill>
                  <a:srgbClr val="004993"/>
                </a:solidFill>
                <a:latin typeface="Open Sans"/>
                <a:ea typeface="Open Sans"/>
                <a:cs typeface="Open Sans"/>
                <a:sym typeface="Open Sans"/>
              </a:rPr>
              <a:t>Le slide di apertura </a:t>
            </a:r>
            <a:r>
              <a:rPr b="0" i="0" lang="en-DE" sz="1200" u="none" cap="none" strike="noStrike">
                <a:solidFill>
                  <a:srgbClr val="004993"/>
                </a:solidFill>
                <a:latin typeface="Open Sans"/>
                <a:ea typeface="Open Sans"/>
                <a:cs typeface="Open Sans"/>
                <a:sym typeface="Open Sans"/>
              </a:rPr>
              <a:t>per ciascun gruppo (slide 4, 7, 10, 12, 14) mostrano ciò che ENOEL considera prioritario per ciascun </a:t>
            </a:r>
            <a:r>
              <a:rPr lang="en-DE" sz="1200">
                <a:solidFill>
                  <a:srgbClr val="004993"/>
                </a:solidFill>
                <a:latin typeface="Open Sans"/>
                <a:ea typeface="Open Sans"/>
                <a:cs typeface="Open Sans"/>
                <a:sym typeface="Open Sans"/>
              </a:rPr>
              <a:t>soggetto</a:t>
            </a:r>
            <a:r>
              <a:rPr b="0" i="0" lang="en-DE" sz="1200" u="none" cap="none" strike="noStrike">
                <a:solidFill>
                  <a:srgbClr val="004993"/>
                </a:solidFill>
                <a:latin typeface="Open Sans"/>
                <a:ea typeface="Open Sans"/>
                <a:cs typeface="Open Sans"/>
                <a:sym typeface="Open Sans"/>
              </a:rPr>
              <a:t>.</a:t>
            </a:r>
            <a:r>
              <a:rPr b="1" i="0" lang="en-DE" sz="1200" u="none" cap="none" strike="noStrike">
                <a:solidFill>
                  <a:srgbClr val="004993"/>
                </a:solidFill>
                <a:latin typeface="Open Sans"/>
                <a:ea typeface="Open Sans"/>
                <a:cs typeface="Open Sans"/>
                <a:sym typeface="Open Sans"/>
              </a:rPr>
              <a:t> Le slide rimanenti </a:t>
            </a:r>
            <a:r>
              <a:rPr b="0" i="0" lang="en-DE" sz="1200" u="none" cap="none" strike="noStrike">
                <a:solidFill>
                  <a:srgbClr val="004993"/>
                </a:solidFill>
                <a:latin typeface="Open Sans"/>
                <a:ea typeface="Open Sans"/>
                <a:cs typeface="Open Sans"/>
                <a:sym typeface="Open Sans"/>
              </a:rPr>
              <a:t>in ciascun gruppo riportano altri benefici (slide 5-6 per studenti, 8-9 per docenti, 11 per istituzioni, 13 per tutti, 15 per bibliotecari).</a:t>
            </a:r>
            <a:endParaRPr b="0" i="0" sz="1200" u="none" cap="none" strike="noStrike">
              <a:solidFill>
                <a:srgbClr val="000000"/>
              </a:solidFill>
              <a:latin typeface="Open Sans"/>
              <a:ea typeface="Open Sans"/>
              <a:cs typeface="Open Sans"/>
              <a:sym typeface="Open Sans"/>
            </a:endParaRPr>
          </a:p>
        </p:txBody>
      </p:sp>
      <p:pic>
        <p:nvPicPr>
          <p:cNvPr id="96" name="Google Shape;96;gf8a48c4d7a_0_21"/>
          <p:cNvPicPr preferRelativeResize="0"/>
          <p:nvPr/>
        </p:nvPicPr>
        <p:blipFill rotWithShape="1">
          <a:blip r:embed="rId6">
            <a:alphaModFix/>
          </a:blip>
          <a:srcRect b="0" l="0" r="0" t="0"/>
          <a:stretch/>
        </p:blipFill>
        <p:spPr>
          <a:xfrm>
            <a:off x="569400" y="304481"/>
            <a:ext cx="1517901" cy="1152338"/>
          </a:xfrm>
          <a:prstGeom prst="rect">
            <a:avLst/>
          </a:prstGeom>
          <a:noFill/>
          <a:ln>
            <a:noFill/>
          </a:ln>
        </p:spPr>
      </p:pic>
      <p:sp>
        <p:nvSpPr>
          <p:cNvPr id="97" name="Google Shape;97;gf8a48c4d7a_0_21"/>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8" name="Google Shape;98;gf8a48c4d7a_0_21"/>
          <p:cNvSpPr txBox="1"/>
          <p:nvPr/>
        </p:nvSpPr>
        <p:spPr>
          <a:xfrm>
            <a:off x="2502650" y="524675"/>
            <a:ext cx="35208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DE" sz="1700" u="none" cap="none" strike="noStrike">
                <a:solidFill>
                  <a:srgbClr val="004993"/>
                </a:solidFill>
                <a:latin typeface="Open Sans"/>
                <a:ea typeface="Open Sans"/>
                <a:cs typeface="Open Sans"/>
                <a:sym typeface="Open Sans"/>
              </a:rPr>
              <a:t>Benvenuto nel toolkit dei Benefici della Open Education!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f7f8b365c8_2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f7f8b365c8_2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5" name="Google Shape;105;gf7f8b365c8_2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gf7f8b365c8_2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gf7f8b365c8_2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8" name="Google Shape;108;gf7f8b365c8_2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9" name="Google Shape;109;gf7f8b365c8_2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10" name="Google Shape;110;gf7f8b365c8_2_0"/>
          <p:cNvSpPr txBox="1"/>
          <p:nvPr/>
        </p:nvSpPr>
        <p:spPr>
          <a:xfrm>
            <a:off x="5773325" y="9997650"/>
            <a:ext cx="15180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DE" sz="1400" u="none" cap="none" strike="noStrike">
                <a:solidFill>
                  <a:srgbClr val="000000"/>
                </a:solidFill>
                <a:latin typeface="Calibri"/>
                <a:ea typeface="Calibri"/>
                <a:cs typeface="Calibri"/>
                <a:sym typeface="Calibri"/>
              </a:rPr>
              <a:t>your logo here</a:t>
            </a:r>
            <a:endParaRPr b="0" i="0" sz="1400" u="none" cap="none" strike="noStrike">
              <a:solidFill>
                <a:srgbClr val="000000"/>
              </a:solidFill>
              <a:latin typeface="Calibri"/>
              <a:ea typeface="Calibri"/>
              <a:cs typeface="Calibri"/>
              <a:sym typeface="Calibri"/>
            </a:endParaRPr>
          </a:p>
        </p:txBody>
      </p:sp>
      <p:sp>
        <p:nvSpPr>
          <p:cNvPr id="111" name="Google Shape;111;gf7f8b365c8_2_0"/>
          <p:cNvSpPr txBox="1"/>
          <p:nvPr/>
        </p:nvSpPr>
        <p:spPr>
          <a:xfrm>
            <a:off x="266825" y="2905775"/>
            <a:ext cx="2295300" cy="877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DE" sz="900" u="none" cap="none" strike="noStrike">
                <a:solidFill>
                  <a:schemeClr val="dk1"/>
                </a:solidFill>
                <a:latin typeface="Open Sans"/>
                <a:ea typeface="Open Sans"/>
                <a:cs typeface="Open Sans"/>
                <a:sym typeface="Open Sans"/>
              </a:rPr>
              <a:t>Questo lavoro è un derivato di “Italian_2.</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chemeClr val="dk1"/>
                </a:solidFill>
                <a:latin typeface="Open Sans"/>
                <a:ea typeface="Open Sans"/>
                <a:cs typeface="Open Sans"/>
                <a:sym typeface="Open Sans"/>
              </a:rPr>
              <a:t>OE Benefits - ENOEL leaflets”, </a:t>
            </a:r>
            <a:r>
              <a:rPr lang="en-DE" sz="900">
                <a:solidFill>
                  <a:srgbClr val="004993"/>
                </a:solidFill>
                <a:latin typeface="Open Sans"/>
                <a:ea typeface="Open Sans"/>
                <a:cs typeface="Open Sans"/>
                <a:sym typeface="Open Sans"/>
              </a:rPr>
              <a:t> </a:t>
            </a:r>
            <a:r>
              <a:rPr lang="en-DE" sz="900" u="sng">
                <a:solidFill>
                  <a:srgbClr val="0097A7"/>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DE" sz="900" u="none" cap="none" strike="noStrike">
                <a:solidFill>
                  <a:schemeClr val="dk1"/>
                </a:solidFill>
                <a:latin typeface="Open Sans"/>
                <a:ea typeface="Open Sans"/>
                <a:cs typeface="Open Sans"/>
                <a:sym typeface="Open Sans"/>
              </a:rPr>
              <a:t>, di</a:t>
            </a:r>
            <a:r>
              <a:rPr b="0" i="0" lang="en-DE" sz="900" u="none" cap="none" strike="noStrike">
                <a:solidFill>
                  <a:srgbClr val="004993"/>
                </a:solidFill>
                <a:latin typeface="Open Sans"/>
                <a:ea typeface="Open Sans"/>
                <a:cs typeface="Open Sans"/>
                <a:sym typeface="Open Sans"/>
              </a:rPr>
              <a:t> </a:t>
            </a:r>
            <a:r>
              <a:rPr b="0" i="0" lang="en-DE" sz="9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a:t>
            </a:r>
            <a:r>
              <a:rPr b="0" i="0" lang="en-DE" sz="900" u="none" cap="none" strike="noStrike">
                <a:solidFill>
                  <a:srgbClr val="004993"/>
                </a:solidFill>
                <a:latin typeface="Open Sans"/>
                <a:ea typeface="Open Sans"/>
                <a:cs typeface="Open Sans"/>
                <a:sym typeface="Open Sans"/>
              </a:rPr>
              <a:t> </a:t>
            </a:r>
            <a:r>
              <a:rPr b="0" i="0" lang="en-DE" sz="900" u="none" cap="none" strike="noStrike">
                <a:solidFill>
                  <a:schemeClr val="dk1"/>
                </a:solidFill>
                <a:latin typeface="Open Sans"/>
                <a:ea typeface="Open Sans"/>
                <a:cs typeface="Open Sans"/>
                <a:sym typeface="Open Sans"/>
              </a:rPr>
              <a:t>(ENOEL), </a:t>
            </a:r>
            <a:r>
              <a:rPr b="0" i="0" lang="en-DE" sz="900" u="none" cap="none" strike="noStrike">
                <a:solidFill>
                  <a:schemeClr val="lt1"/>
                </a:solidFill>
                <a:latin typeface="Open Sans"/>
                <a:ea typeface="Open Sans"/>
                <a:cs typeface="Open Sans"/>
                <a:sym typeface="Open Sans"/>
              </a:rPr>
              <a:t> </a:t>
            </a:r>
            <a:r>
              <a:rPr b="0" i="0" lang="en-DE" sz="9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900" u="none" cap="none" strike="noStrike">
              <a:solidFill>
                <a:srgbClr val="0097A7"/>
              </a:solidFill>
              <a:latin typeface="Calibri"/>
              <a:ea typeface="Calibri"/>
              <a:cs typeface="Calibri"/>
              <a:sym typeface="Calibri"/>
            </a:endParaRPr>
          </a:p>
        </p:txBody>
      </p:sp>
      <p:sp>
        <p:nvSpPr>
          <p:cNvPr id="112" name="Google Shape;112;gf7f8b365c8_2_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
        <p:nvSpPr>
          <p:cNvPr id="113" name="Google Shape;113;gf7f8b365c8_2_0"/>
          <p:cNvSpPr txBox="1"/>
          <p:nvPr/>
        </p:nvSpPr>
        <p:spPr>
          <a:xfrm>
            <a:off x="337650" y="4018825"/>
            <a:ext cx="5593500" cy="5490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B</a:t>
            </a:r>
            <a:r>
              <a:rPr b="1" lang="en-DE" sz="1800">
                <a:solidFill>
                  <a:schemeClr val="lt1"/>
                </a:solidFill>
                <a:latin typeface="Open Sans"/>
                <a:ea typeface="Open Sans"/>
                <a:cs typeface="Open Sans"/>
                <a:sym typeface="Open Sans"/>
              </a:rPr>
              <a:t>enefici dell’educazione aperta per gli </a:t>
            </a:r>
            <a:r>
              <a:rPr b="1" lang="en-DE" sz="1800">
                <a:solidFill>
                  <a:srgbClr val="FFDE59"/>
                </a:solidFill>
                <a:latin typeface="Open Sans"/>
                <a:ea typeface="Open Sans"/>
                <a:cs typeface="Open Sans"/>
                <a:sym typeface="Open Sans"/>
              </a:rPr>
              <a:t>studenti</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Garantiscono l'accesso nel tempo: </a:t>
            </a:r>
            <a:r>
              <a:rPr b="0" i="0" lang="en-DE" sz="1500" u="none" cap="none" strike="noStrike">
                <a:solidFill>
                  <a:srgbClr val="004993"/>
                </a:solidFill>
                <a:latin typeface="Open Sans"/>
                <a:ea typeface="Open Sans"/>
                <a:cs typeface="Open Sans"/>
                <a:sym typeface="Open Sans"/>
              </a:rPr>
              <a:t>gli studenti potranno accedere alle risorse anche dopo aver terminato i propri corsi.</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Supportano l'inclusione: </a:t>
            </a:r>
            <a:r>
              <a:rPr b="0" i="0" lang="en-DE" sz="1500" u="none" cap="none" strike="noStrike">
                <a:solidFill>
                  <a:srgbClr val="004993"/>
                </a:solidFill>
                <a:latin typeface="Open Sans"/>
                <a:ea typeface="Open Sans"/>
                <a:cs typeface="Open Sans"/>
                <a:sym typeface="Open Sans"/>
              </a:rPr>
              <a:t>le OER possono essere adattate per rappresentare i profili e i contesti specifici degli studenti, dando risposte ai bisogni di inclusione a diversi livelli.a</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Promuovono la diversificazione dell'apprendimento: </a:t>
            </a:r>
            <a:r>
              <a:rPr b="0" i="0" lang="en-DE" sz="1500" u="none" cap="none" strike="noStrike">
                <a:solidFill>
                  <a:srgbClr val="004993"/>
                </a:solidFill>
                <a:latin typeface="Open Sans"/>
                <a:ea typeface="Open Sans"/>
                <a:cs typeface="Open Sans"/>
                <a:sym typeface="Open Sans"/>
              </a:rPr>
              <a:t>le OER sono accessibili da ogni luogo e in ogni momento, ripetutamente (e non sottovalutate il valore della ripetizione!), da strumenti diversi e in molti form</a:t>
            </a:r>
            <a:r>
              <a:rPr lang="en-DE" sz="1500">
                <a:solidFill>
                  <a:srgbClr val="004993"/>
                </a:solidFill>
                <a:latin typeface="Open Sans"/>
                <a:ea typeface="Open Sans"/>
                <a:cs typeface="Open Sans"/>
                <a:sym typeface="Open Sans"/>
              </a:rPr>
              <a:t>ati. Le OER supportano l'apprendimento anche in contesti non formali e informali.</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Promuovono il lifelong learning: </a:t>
            </a:r>
            <a:r>
              <a:rPr b="0" i="0" lang="en-DE" sz="1500" u="none" cap="none" strike="noStrike">
                <a:solidFill>
                  <a:srgbClr val="004993"/>
                </a:solidFill>
                <a:latin typeface="Open Sans"/>
                <a:ea typeface="Open Sans"/>
                <a:cs typeface="Open Sans"/>
                <a:sym typeface="Open Sans"/>
              </a:rPr>
              <a:t>le OER sono a disposizione di chiunque, a qualunque età, in ogni momento per chiunque desideri imparare qualcosa o tornare su contenuti per rinfrescarsi la memoria.</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Consentono un risparmio sui costi: </a:t>
            </a:r>
            <a:r>
              <a:rPr b="0" i="0" lang="en-DE" sz="1500" u="none" cap="none" strike="noStrike">
                <a:solidFill>
                  <a:srgbClr val="004993"/>
                </a:solidFill>
                <a:latin typeface="Open Sans"/>
                <a:ea typeface="Open Sans"/>
                <a:cs typeface="Open Sans"/>
                <a:sym typeface="Open Sans"/>
              </a:rPr>
              <a:t>i prezzi alti possono portare gli studenti a utilizzare versioni vecchie di certe pubblicazioni; con le OER questo problema non si pone.</a:t>
            </a:r>
            <a:endParaRPr b="0" i="0" sz="1500" u="none" cap="none" strike="noStrike">
              <a:solidFill>
                <a:srgbClr val="000000"/>
              </a:solidFill>
              <a:latin typeface="Open Sans"/>
              <a:ea typeface="Open Sans"/>
              <a:cs typeface="Open Sans"/>
              <a:sym typeface="Open Sans"/>
            </a:endParaRPr>
          </a:p>
        </p:txBody>
      </p:sp>
      <p:sp>
        <p:nvSpPr>
          <p:cNvPr id="114" name="Google Shape;114;gf7f8b365c8_2_0"/>
          <p:cNvSpPr txBox="1"/>
          <p:nvPr/>
        </p:nvSpPr>
        <p:spPr>
          <a:xfrm>
            <a:off x="4996025" y="2610488"/>
            <a:ext cx="2295300" cy="895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n-DE" sz="1400" u="none" cap="none" strike="noStrike">
                <a:solidFill>
                  <a:srgbClr val="FF0000"/>
                </a:solidFill>
                <a:latin typeface="Arial"/>
                <a:ea typeface="Arial"/>
                <a:cs typeface="Arial"/>
                <a:sym typeface="Arial"/>
              </a:rPr>
              <a:t>ESEMPIO DI ADATTAMENTO IN BASE AI TUOI BISOGNI:</a:t>
            </a:r>
            <a:endParaRPr b="1" i="0" sz="1400" u="none" cap="none" strike="noStrike">
              <a:solidFill>
                <a:srgbClr val="FF0000"/>
              </a:solidFill>
              <a:latin typeface="Arial"/>
              <a:ea typeface="Arial"/>
              <a:cs typeface="Arial"/>
              <a:sym typeface="Arial"/>
            </a:endParaRPr>
          </a:p>
        </p:txBody>
      </p:sp>
      <p:sp>
        <p:nvSpPr>
          <p:cNvPr id="115" name="Google Shape;115;gf7f8b365c8_2_0"/>
          <p:cNvSpPr txBox="1"/>
          <p:nvPr/>
        </p:nvSpPr>
        <p:spPr>
          <a:xfrm>
            <a:off x="3374000" y="2752688"/>
            <a:ext cx="2164500" cy="895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en-DE" sz="1400" u="none" cap="none" strike="noStrike">
                <a:solidFill>
                  <a:srgbClr val="FF0000"/>
                </a:solidFill>
                <a:latin typeface="Open Sans"/>
                <a:ea typeface="Open Sans"/>
                <a:cs typeface="Open Sans"/>
                <a:sym typeface="Open Sans"/>
              </a:rPr>
              <a:t>Aggiungi l’attribuzione completa</a:t>
            </a:r>
            <a:endParaRPr b="1" i="0" sz="1400" u="none" cap="none" strike="noStrike">
              <a:solidFill>
                <a:srgbClr val="FF0000"/>
              </a:solidFill>
              <a:latin typeface="Open Sans"/>
              <a:ea typeface="Open Sans"/>
              <a:cs typeface="Open Sans"/>
              <a:sym typeface="Open Sans"/>
            </a:endParaRPr>
          </a:p>
        </p:txBody>
      </p:sp>
      <p:sp>
        <p:nvSpPr>
          <p:cNvPr id="116" name="Google Shape;116;gf7f8b365c8_2_0"/>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f7f8b365c8_2_0"/>
          <p:cNvSpPr/>
          <p:nvPr/>
        </p:nvSpPr>
        <p:spPr>
          <a:xfrm>
            <a:off x="6309275" y="91322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gf7f8b365c8_2_0"/>
          <p:cNvSpPr txBox="1"/>
          <p:nvPr/>
        </p:nvSpPr>
        <p:spPr>
          <a:xfrm>
            <a:off x="5635800" y="8450100"/>
            <a:ext cx="1815900" cy="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n-DE" sz="1400" u="none" cap="none" strike="noStrike">
                <a:solidFill>
                  <a:srgbClr val="FF0000"/>
                </a:solidFill>
                <a:latin typeface="Arial"/>
                <a:ea typeface="Arial"/>
                <a:cs typeface="Arial"/>
                <a:sym typeface="Arial"/>
              </a:rPr>
              <a:t>Aggiungi il logo della tua istituzione</a:t>
            </a:r>
            <a:endParaRPr b="1" i="0" sz="1400" u="none" cap="none" strike="noStrike">
              <a:solidFill>
                <a:srgbClr val="FF0000"/>
              </a:solidFill>
              <a:latin typeface="Arial"/>
              <a:ea typeface="Arial"/>
              <a:cs typeface="Arial"/>
              <a:sym typeface="Arial"/>
            </a:endParaRPr>
          </a:p>
        </p:txBody>
      </p:sp>
      <p:sp>
        <p:nvSpPr>
          <p:cNvPr id="119" name="Google Shape;119;gf7f8b365c8_2_0"/>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rgbClr val="004993"/>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rgbClr val="004993"/>
                </a:solidFill>
                <a:latin typeface="Open Sans"/>
                <a:ea typeface="Open Sans"/>
                <a:cs typeface="Open Sans"/>
                <a:sym typeface="Open Sans"/>
                <a:hlinkClick r:id="rId8">
                  <a:extLst>
                    <a:ext uri="{A12FA001-AC4F-418D-AE19-62706E023703}">
                      <ahyp:hlinkClr val="tx"/>
                    </a:ext>
                  </a:extLst>
                </a:hlinkClick>
              </a:rPr>
              <a:t>https://tinyurl.com/oerre</a:t>
            </a:r>
            <a:r>
              <a:rPr b="0" i="0" lang="en-DE" sz="1200" u="sng" cap="none" strike="noStrike">
                <a:solidFill>
                  <a:srgbClr val="004993"/>
                </a:solidFill>
                <a:latin typeface="Open Sans"/>
                <a:ea typeface="Open Sans"/>
                <a:cs typeface="Open Sans"/>
                <a:sym typeface="Open Sans"/>
              </a:rPr>
              <a:t>c</a:t>
            </a:r>
            <a:endParaRPr b="1"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f8a48c4d7a_0_0"/>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f8a48c4d7a_0_0"/>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6" name="Google Shape;126;gf8a48c4d7a_0_0"/>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gf8a48c4d7a_0_0"/>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 name="Google Shape;128;gf8a48c4d7a_0_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9" name="Google Shape;129;gf8a48c4d7a_0_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0" name="Google Shape;130;gf8a48c4d7a_0_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31" name="Google Shape;131;gf8a48c4d7a_0_0"/>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rgbClr val="004993"/>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rgbClr val="004993"/>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rgbClr val="004993"/>
                </a:solidFill>
                <a:latin typeface="Open Sans"/>
                <a:ea typeface="Open Sans"/>
                <a:cs typeface="Open Sans"/>
                <a:sym typeface="Open Sans"/>
              </a:rPr>
              <a:t>c</a:t>
            </a:r>
            <a:endParaRPr b="1" i="0" sz="1400" u="none" cap="none" strike="noStrike">
              <a:solidFill>
                <a:srgbClr val="004993"/>
              </a:solidFill>
              <a:latin typeface="Open Sans"/>
              <a:ea typeface="Open Sans"/>
              <a:cs typeface="Open Sans"/>
              <a:sym typeface="Open Sans"/>
            </a:endParaRPr>
          </a:p>
        </p:txBody>
      </p:sp>
      <p:sp>
        <p:nvSpPr>
          <p:cNvPr id="132" name="Google Shape;132;gf8a48c4d7a_0_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
        <p:nvSpPr>
          <p:cNvPr id="133" name="Google Shape;133;gf8a48c4d7a_0_0"/>
          <p:cNvSpPr txBox="1"/>
          <p:nvPr/>
        </p:nvSpPr>
        <p:spPr>
          <a:xfrm>
            <a:off x="337650" y="4018825"/>
            <a:ext cx="5593500" cy="5490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lang="en-DE" sz="1800">
                <a:solidFill>
                  <a:schemeClr val="lt1"/>
                </a:solidFill>
                <a:latin typeface="Open Sans"/>
                <a:ea typeface="Open Sans"/>
                <a:cs typeface="Open Sans"/>
                <a:sym typeface="Open Sans"/>
              </a:rPr>
              <a:t>Benefici dell’educazione aperta per gli </a:t>
            </a:r>
            <a:r>
              <a:rPr b="1" lang="en-DE" sz="1800">
                <a:solidFill>
                  <a:srgbClr val="FFDE59"/>
                </a:solidFill>
                <a:latin typeface="Open Sans"/>
                <a:ea typeface="Open Sans"/>
                <a:cs typeface="Open Sans"/>
                <a:sym typeface="Open Sans"/>
              </a:rPr>
              <a:t>studenti</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Garantiscono l'accesso nel tempo: </a:t>
            </a:r>
            <a:r>
              <a:rPr b="0" i="0" lang="en-DE" sz="1500" u="none" cap="none" strike="noStrike">
                <a:solidFill>
                  <a:srgbClr val="004993"/>
                </a:solidFill>
                <a:latin typeface="Open Sans"/>
                <a:ea typeface="Open Sans"/>
                <a:cs typeface="Open Sans"/>
                <a:sym typeface="Open Sans"/>
              </a:rPr>
              <a:t>gli studenti potranno accedere alle risorse anche dopo aver terminato i propri corsi.</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Supportano l'inclusione: </a:t>
            </a:r>
            <a:r>
              <a:rPr b="0" i="0" lang="en-DE" sz="1500" u="none" cap="none" strike="noStrike">
                <a:solidFill>
                  <a:srgbClr val="004993"/>
                </a:solidFill>
                <a:latin typeface="Open Sans"/>
                <a:ea typeface="Open Sans"/>
                <a:cs typeface="Open Sans"/>
                <a:sym typeface="Open Sans"/>
              </a:rPr>
              <a:t>le OER possono essere adattate per rappresentare i profili e i contesti specifici degli studenti, dando risposte ai bisogni di inclusione a diversi livelli.a</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Promuovono la diversificazione dell'apprendimento: </a:t>
            </a:r>
            <a:r>
              <a:rPr b="0" i="0" lang="en-DE" sz="1500" u="none" cap="none" strike="noStrike">
                <a:solidFill>
                  <a:srgbClr val="004993"/>
                </a:solidFill>
                <a:latin typeface="Open Sans"/>
                <a:ea typeface="Open Sans"/>
                <a:cs typeface="Open Sans"/>
                <a:sym typeface="Open Sans"/>
              </a:rPr>
              <a:t>le OER sono accessibili da ogni luogo e in ogni momento, ripetutamente (e non sottovalutate il valore della ripetizione!), da strumenti diversi e in molti form</a:t>
            </a:r>
            <a:r>
              <a:rPr lang="en-DE" sz="1500">
                <a:solidFill>
                  <a:srgbClr val="004993"/>
                </a:solidFill>
                <a:latin typeface="Open Sans"/>
                <a:ea typeface="Open Sans"/>
                <a:cs typeface="Open Sans"/>
                <a:sym typeface="Open Sans"/>
              </a:rPr>
              <a:t>ati. Le OER supportano l'apprendimento anche in contesti non formali e informali.</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Promuovono il lifelong learning: </a:t>
            </a:r>
            <a:r>
              <a:rPr b="0" i="0" lang="en-DE" sz="1500" u="none" cap="none" strike="noStrike">
                <a:solidFill>
                  <a:srgbClr val="004993"/>
                </a:solidFill>
                <a:latin typeface="Open Sans"/>
                <a:ea typeface="Open Sans"/>
                <a:cs typeface="Open Sans"/>
                <a:sym typeface="Open Sans"/>
              </a:rPr>
              <a:t>le OER sono a disposizione di chiunque, a qualunque età, in ogni momento per chiunque desideri imparare qualcosa o tornare su contenuti per rinfrescarsi la memoria.</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Consentono un risparmio sui costi: </a:t>
            </a:r>
            <a:r>
              <a:rPr b="0" i="0" lang="en-DE" sz="1500" u="none" cap="none" strike="noStrike">
                <a:solidFill>
                  <a:srgbClr val="004993"/>
                </a:solidFill>
                <a:latin typeface="Open Sans"/>
                <a:ea typeface="Open Sans"/>
                <a:cs typeface="Open Sans"/>
                <a:sym typeface="Open Sans"/>
              </a:rPr>
              <a:t>i prezzi alti possono portare gli studenti a utilizzare versioni vecchie di certe pubblicazioni; con le OER questo problema non si pone.</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f81126334d_0_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gf81126334d_0_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0" name="Google Shape;140;gf81126334d_0_6"/>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gf81126334d_0_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2" name="Google Shape;142;gf81126334d_0_6"/>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43" name="Google Shape;143;gf81126334d_0_6"/>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44" name="Google Shape;144;gf81126334d_0_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5" name="Google Shape;145;gf81126334d_0_6"/>
          <p:cNvSpPr txBox="1"/>
          <p:nvPr/>
        </p:nvSpPr>
        <p:spPr>
          <a:xfrm>
            <a:off x="337650" y="4079763"/>
            <a:ext cx="5593500" cy="55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gli </a:t>
            </a:r>
            <a:r>
              <a:rPr b="1" lang="en-DE" sz="1800">
                <a:solidFill>
                  <a:srgbClr val="FFDE59"/>
                </a:solidFill>
                <a:latin typeface="Open Sans"/>
                <a:ea typeface="Open Sans"/>
                <a:cs typeface="Open Sans"/>
                <a:sym typeface="Open Sans"/>
              </a:rPr>
              <a:t>studenti</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100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Aumentano le opportunità di apprendimento: </a:t>
            </a:r>
            <a:r>
              <a:rPr b="0" i="0" lang="en-DE" sz="1500" u="none" cap="none" strike="noStrike">
                <a:solidFill>
                  <a:srgbClr val="004993"/>
                </a:solidFill>
                <a:latin typeface="Open Sans"/>
                <a:ea typeface="Open Sans"/>
                <a:cs typeface="Open Sans"/>
                <a:sym typeface="Open Sans"/>
              </a:rPr>
              <a:t>gli studenti che utilizzano le OER ottengono risultati identici, o migliori, rispetto agli studenti che utilizzano materiali didattici tradizionali.</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Garantiscono la prontezza: </a:t>
            </a:r>
            <a:r>
              <a:rPr b="0" i="0" lang="en-DE" sz="1500" u="none" cap="none" strike="noStrike">
                <a:solidFill>
                  <a:srgbClr val="004993"/>
                </a:solidFill>
                <a:latin typeface="Open Sans"/>
                <a:ea typeface="Open Sans"/>
                <a:cs typeface="Open Sans"/>
                <a:sym typeface="Open Sans"/>
              </a:rPr>
              <a:t>le OER possono essere disponibili dall'inizio del corso, quindi gli studenti possono immediatamente cominciare a lavorare con esse.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Migliorano la qualità: </a:t>
            </a:r>
            <a:r>
              <a:rPr b="0" i="0" lang="en-DE" sz="1500" u="none" cap="none" strike="noStrike">
                <a:solidFill>
                  <a:srgbClr val="004993"/>
                </a:solidFill>
                <a:latin typeface="Open Sans"/>
                <a:ea typeface="Open Sans"/>
                <a:cs typeface="Open Sans"/>
                <a:sym typeface="Open Sans"/>
              </a:rPr>
              <a:t>le OER permettono il miglioramento della qualità, continue revisioni e rapida disseminazione, garantendo quindi la possibilità di avere informazioni aggiornate.</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Permettono il riconoscimento di pratiche open: </a:t>
            </a:r>
            <a:r>
              <a:rPr b="0" i="0" lang="en-DE" sz="1500" u="none" cap="none" strike="noStrike">
                <a:solidFill>
                  <a:srgbClr val="004993"/>
                </a:solidFill>
                <a:latin typeface="Open Sans"/>
                <a:ea typeface="Open Sans"/>
                <a:cs typeface="Open Sans"/>
                <a:sym typeface="Open Sans"/>
              </a:rPr>
              <a:t>gli studenti possono essere riconosciuti come parte del team di autori ed essere apprezzati per il proprio lavoro e le proprie competenze.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100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p:txBody>
      </p:sp>
      <p:sp>
        <p:nvSpPr>
          <p:cNvPr id="146" name="Google Shape;146;gf81126334d_0_6"/>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rgbClr val="004993"/>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rgbClr val="004993"/>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rgbClr val="004993"/>
                </a:solidFill>
                <a:latin typeface="Open Sans"/>
                <a:ea typeface="Open Sans"/>
                <a:cs typeface="Open Sans"/>
                <a:sym typeface="Open Sans"/>
              </a:rPr>
              <a:t>c</a:t>
            </a:r>
            <a:endParaRPr b="1" i="0" sz="1400" u="none" cap="none" strike="noStrike">
              <a:solidFill>
                <a:srgbClr val="004993"/>
              </a:solidFill>
              <a:latin typeface="Open Sans"/>
              <a:ea typeface="Open Sans"/>
              <a:cs typeface="Open Sans"/>
              <a:sym typeface="Open Sans"/>
            </a:endParaRPr>
          </a:p>
        </p:txBody>
      </p:sp>
      <p:sp>
        <p:nvSpPr>
          <p:cNvPr id="147" name="Google Shape;147;gf81126334d_0_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f81126334d_0_2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gf81126334d_0_2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54" name="Google Shape;154;gf81126334d_0_2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gf81126334d_0_23"/>
          <p:cNvSpPr/>
          <p:nvPr/>
        </p:nvSpPr>
        <p:spPr>
          <a:xfrm>
            <a:off x="2395938" y="26540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6" name="Google Shape;156;gf81126334d_0_2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57" name="Google Shape;157;gf81126334d_0_2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58" name="Google Shape;158;gf81126334d_0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59" name="Google Shape;159;gf81126334d_0_23"/>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rgbClr val="004993"/>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rgbClr val="004993"/>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rgbClr val="004993"/>
                </a:solidFill>
                <a:latin typeface="Open Sans"/>
                <a:ea typeface="Open Sans"/>
                <a:cs typeface="Open Sans"/>
                <a:sym typeface="Open Sans"/>
              </a:rPr>
              <a:t>c</a:t>
            </a:r>
            <a:endParaRPr b="1" i="0" sz="1400" u="none" cap="none" strike="noStrike">
              <a:solidFill>
                <a:srgbClr val="004993"/>
              </a:solidFill>
              <a:latin typeface="Open Sans"/>
              <a:ea typeface="Open Sans"/>
              <a:cs typeface="Open Sans"/>
              <a:sym typeface="Open Sans"/>
            </a:endParaRPr>
          </a:p>
        </p:txBody>
      </p:sp>
      <p:sp>
        <p:nvSpPr>
          <p:cNvPr id="160" name="Google Shape;160;gf81126334d_0_23"/>
          <p:cNvSpPr txBox="1"/>
          <p:nvPr/>
        </p:nvSpPr>
        <p:spPr>
          <a:xfrm>
            <a:off x="337650" y="4074513"/>
            <a:ext cx="5593500" cy="526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gli </a:t>
            </a:r>
            <a:r>
              <a:rPr b="1" lang="en-DE" sz="1800">
                <a:solidFill>
                  <a:srgbClr val="FFDE59"/>
                </a:solidFill>
                <a:latin typeface="Open Sans"/>
                <a:ea typeface="Open Sans"/>
                <a:cs typeface="Open Sans"/>
                <a:sym typeface="Open Sans"/>
              </a:rPr>
              <a:t>studenti</a:t>
            </a:r>
            <a:endParaRPr b="1" i="0" sz="18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sz="1500">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Non hanno un prezzo (ma non solo): </a:t>
            </a:r>
            <a:r>
              <a:rPr b="0" i="0" lang="en-DE" sz="1500" u="none" cap="none" strike="noStrike">
                <a:solidFill>
                  <a:srgbClr val="004993"/>
                </a:solidFill>
                <a:latin typeface="Open Sans"/>
                <a:ea typeface="Open Sans"/>
                <a:cs typeface="Open Sans"/>
                <a:sym typeface="Open Sans"/>
              </a:rPr>
              <a:t>OER = gratis + permessi</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Favoriscono una miglior educazione = un miglior futuro </a:t>
            </a:r>
            <a:r>
              <a:rPr b="0" i="0" lang="en-DE" sz="1500" u="none" cap="none" strike="noStrike">
                <a:solidFill>
                  <a:srgbClr val="004993"/>
                </a:solidFill>
                <a:latin typeface="Open Sans"/>
                <a:ea typeface="Open Sans"/>
                <a:cs typeface="Open Sans"/>
                <a:sym typeface="Open Sans"/>
              </a:rPr>
              <a:t>(SDG4 “</a:t>
            </a:r>
            <a:r>
              <a:rPr b="0" i="0" lang="en-DE" sz="1500" u="sng" cap="none" strike="noStrike">
                <a:solidFill>
                  <a:schemeClr val="hlink"/>
                </a:solidFill>
                <a:latin typeface="Open Sans"/>
                <a:ea typeface="Open Sans"/>
                <a:cs typeface="Open Sans"/>
                <a:sym typeface="Open Sans"/>
                <a:hlinkClick r:id="rId6"/>
              </a:rPr>
              <a:t>Quality education for all</a:t>
            </a:r>
            <a:r>
              <a:rPr b="0" i="0" lang="en-DE" sz="1500" u="none" cap="none" strike="noStrike">
                <a:solidFill>
                  <a:srgbClr val="004993"/>
                </a:solidFill>
                <a:latin typeface="Open Sans"/>
                <a:ea typeface="Open Sans"/>
                <a:cs typeface="Open Sans"/>
                <a:sym typeface="Open Sans"/>
              </a:rPr>
              <a:t>”)</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500" u="none" cap="none" strike="noStrike">
              <a:solidFill>
                <a:srgbClr val="FF0000"/>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Migliorano la comprensione: </a:t>
            </a:r>
            <a:r>
              <a:rPr b="0" i="0" lang="en-DE" sz="1500" u="none" cap="none" strike="noStrike">
                <a:solidFill>
                  <a:srgbClr val="004993"/>
                </a:solidFill>
                <a:latin typeface="Open Sans"/>
                <a:ea typeface="Open Sans"/>
                <a:cs typeface="Open Sans"/>
                <a:sym typeface="Open Sans"/>
              </a:rPr>
              <a:t>gli studenti imparano a rivedere concetti e idee usando un insieme di risorse più ampio (ad esempio a ripetere lo stesso concetto utilizzando diverse spiegazioni).</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Co-creare: </a:t>
            </a:r>
            <a:r>
              <a:rPr b="0" i="0" lang="en-DE" sz="1500" u="none" cap="none" strike="noStrike">
                <a:solidFill>
                  <a:srgbClr val="004993"/>
                </a:solidFill>
                <a:latin typeface="Open Sans"/>
                <a:ea typeface="Open Sans"/>
                <a:cs typeface="Open Sans"/>
                <a:sym typeface="Open Sans"/>
              </a:rPr>
              <a:t>le OER danno agli studenti l'opportunità di diventare partner nella co-creazione di risorse, beneficiandone loro stessi.</a:t>
            </a:r>
            <a:endParaRPr b="0" i="0" sz="15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5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161" name="Google Shape;161;gf81126334d_0_2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f81126334d_0_42"/>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gf81126334d_0_42"/>
          <p:cNvSpPr/>
          <p:nvPr/>
        </p:nvSpPr>
        <p:spPr>
          <a:xfrm>
            <a:off x="182325" y="3823575"/>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8" name="Google Shape;168;gf81126334d_0_42"/>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gf81126334d_0_42"/>
          <p:cNvSpPr/>
          <p:nvPr/>
        </p:nvSpPr>
        <p:spPr>
          <a:xfrm>
            <a:off x="-11829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0" name="Google Shape;170;gf81126334d_0_4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71" name="Google Shape;171;gf81126334d_0_4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72" name="Google Shape;172;gf81126334d_0_4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73" name="Google Shape;173;gf81126334d_0_42"/>
          <p:cNvSpPr txBox="1"/>
          <p:nvPr/>
        </p:nvSpPr>
        <p:spPr>
          <a:xfrm>
            <a:off x="1780050" y="4441550"/>
            <a:ext cx="5375100" cy="4956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Permettono l'adattamento: </a:t>
            </a:r>
            <a:r>
              <a:rPr b="0" i="0" lang="en-DE" sz="1500" u="none" cap="none" strike="noStrike">
                <a:solidFill>
                  <a:srgbClr val="004993"/>
                </a:solidFill>
                <a:latin typeface="Open Sans"/>
                <a:ea typeface="Open Sans"/>
                <a:cs typeface="Open Sans"/>
                <a:sym typeface="Open Sans"/>
              </a:rPr>
              <a:t>i docenti possono personalizzare le OER (in toto o in parte), creando il mix migliore di materiali didattici per ogni esperienza di apprendimento, migliorando continuamente la qualità delle OER stesse.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DE" sz="1500" u="none" cap="none" strike="noStrike">
                <a:solidFill>
                  <a:srgbClr val="004993"/>
                </a:solidFill>
                <a:latin typeface="Open Sans"/>
                <a:ea typeface="Open Sans"/>
                <a:cs typeface="Open Sans"/>
                <a:sym typeface="Open Sans"/>
              </a:rPr>
              <a:t>Garantiscono pedagogie aperte: </a:t>
            </a:r>
            <a:r>
              <a:rPr b="0" i="0" lang="en-DE" sz="1500" u="none" cap="none" strike="noStrike">
                <a:solidFill>
                  <a:srgbClr val="004993"/>
                </a:solidFill>
                <a:latin typeface="Open Sans"/>
                <a:ea typeface="Open Sans"/>
                <a:cs typeface="Open Sans"/>
                <a:sym typeface="Open Sans"/>
              </a:rPr>
              <a:t>con le OER, gli studenti sono profondamente coinvolti nel processo educativo e nella creazione di materiali di apprendimento, rendendoli propri, con il supporto del docente.</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Migliorano la reputazione: </a:t>
            </a:r>
            <a:r>
              <a:rPr b="0" i="0" lang="en-DE" sz="1500" u="none" cap="none" strike="noStrike">
                <a:solidFill>
                  <a:srgbClr val="004993"/>
                </a:solidFill>
                <a:latin typeface="Open Sans"/>
                <a:ea typeface="Open Sans"/>
                <a:cs typeface="Open Sans"/>
                <a:sym typeface="Open Sans"/>
              </a:rPr>
              <a:t>OER di qualità aumentano la visibilità e migliorano la reputazione del docente a livello locale e globale, offrendo allo stesso tempo opportunità di collaborazione con colleghi in tutto il mondo.</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Riducono il carico di lavoro: </a:t>
            </a:r>
            <a:r>
              <a:rPr b="0" i="0" lang="en-DE" sz="1500" u="none" cap="none" strike="noStrike">
                <a:solidFill>
                  <a:srgbClr val="004993"/>
                </a:solidFill>
                <a:latin typeface="Open Sans"/>
                <a:ea typeface="Open Sans"/>
                <a:cs typeface="Open Sans"/>
                <a:sym typeface="Open Sans"/>
              </a:rPr>
              <a:t>i docenti non devono reinventare la ruota ogni volta, ma possono riusare ciò che c'è già.</a:t>
            </a:r>
            <a:endParaRPr b="0" i="0" sz="1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500" u="none" cap="none" strike="noStrike">
                <a:solidFill>
                  <a:srgbClr val="004993"/>
                </a:solidFill>
                <a:latin typeface="Open Sans"/>
                <a:ea typeface="Open Sans"/>
                <a:cs typeface="Open Sans"/>
                <a:sym typeface="Open Sans"/>
              </a:rPr>
              <a:t>Offrono ispirazione: </a:t>
            </a:r>
            <a:r>
              <a:rPr b="0" i="0" lang="en-DE" sz="1500" u="none" cap="none" strike="noStrike">
                <a:solidFill>
                  <a:srgbClr val="004993"/>
                </a:solidFill>
                <a:latin typeface="Open Sans"/>
                <a:ea typeface="Open Sans"/>
                <a:cs typeface="Open Sans"/>
                <a:sym typeface="Open Sans"/>
              </a:rPr>
              <a:t>le OER sono un modo efficace per sviluppare nuove idee.</a:t>
            </a:r>
            <a:endParaRPr b="0" i="0" sz="1500" u="none" cap="none" strike="noStrike">
              <a:solidFill>
                <a:srgbClr val="004993"/>
              </a:solidFill>
              <a:latin typeface="Open Sans"/>
              <a:ea typeface="Open Sans"/>
              <a:cs typeface="Open Sans"/>
              <a:sym typeface="Open Sans"/>
            </a:endParaRPr>
          </a:p>
        </p:txBody>
      </p:sp>
      <p:sp>
        <p:nvSpPr>
          <p:cNvPr id="174" name="Google Shape;174;gf81126334d_0_42"/>
          <p:cNvSpPr txBox="1"/>
          <p:nvPr/>
        </p:nvSpPr>
        <p:spPr>
          <a:xfrm>
            <a:off x="1780050" y="3979838"/>
            <a:ext cx="5404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i </a:t>
            </a:r>
            <a:r>
              <a:rPr b="1" lang="en-DE" sz="1800">
                <a:solidFill>
                  <a:srgbClr val="FFA700"/>
                </a:solidFill>
                <a:latin typeface="Open Sans"/>
                <a:ea typeface="Open Sans"/>
                <a:cs typeface="Open Sans"/>
                <a:sym typeface="Open Sans"/>
              </a:rPr>
              <a:t>docenti</a:t>
            </a:r>
            <a:endParaRPr b="1" i="0" sz="2000" u="none" cap="none" strike="noStrike">
              <a:solidFill>
                <a:srgbClr val="FFA700"/>
              </a:solidFill>
              <a:latin typeface="Open Sans"/>
              <a:ea typeface="Open Sans"/>
              <a:cs typeface="Open Sans"/>
              <a:sym typeface="Open Sans"/>
            </a:endParaRPr>
          </a:p>
        </p:txBody>
      </p:sp>
      <p:sp>
        <p:nvSpPr>
          <p:cNvPr id="175" name="Google Shape;175;gf81126334d_0_42"/>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chemeClr val="lt1"/>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chemeClr val="lt1"/>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chemeClr val="lt1"/>
                </a:solidFill>
                <a:latin typeface="Open Sans"/>
                <a:ea typeface="Open Sans"/>
                <a:cs typeface="Open Sans"/>
                <a:sym typeface="Open Sans"/>
              </a:rPr>
              <a:t>c</a:t>
            </a:r>
            <a:endParaRPr b="1" i="0" sz="1400" u="none" cap="none" strike="noStrike">
              <a:solidFill>
                <a:schemeClr val="lt1"/>
              </a:solidFill>
              <a:latin typeface="Open Sans"/>
              <a:ea typeface="Open Sans"/>
              <a:cs typeface="Open Sans"/>
              <a:sym typeface="Open Sans"/>
            </a:endParaRPr>
          </a:p>
        </p:txBody>
      </p:sp>
      <p:sp>
        <p:nvSpPr>
          <p:cNvPr id="176" name="Google Shape;176;gf81126334d_0_4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f7f8b365c8_1_23"/>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gf7f8b365c8_1_23"/>
          <p:cNvSpPr/>
          <p:nvPr/>
        </p:nvSpPr>
        <p:spPr>
          <a:xfrm>
            <a:off x="182325" y="3899775"/>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83" name="Google Shape;183;gf7f8b365c8_1_2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4" name="Google Shape;184;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5" name="Google Shape;185;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6" name="Google Shape;186;gf7f8b365c8_1_2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7" name="Google Shape;187;gf7f8b365c8_1_2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8" name="Google Shape;188;gf7f8b365c8_1_23"/>
          <p:cNvSpPr txBox="1"/>
          <p:nvPr/>
        </p:nvSpPr>
        <p:spPr>
          <a:xfrm>
            <a:off x="1780050" y="4521625"/>
            <a:ext cx="5310900" cy="4863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Promuovono approcci attivi:</a:t>
            </a:r>
            <a:r>
              <a:rPr b="0" i="0" lang="en-DE" sz="1600" u="none" cap="none" strike="noStrike">
                <a:solidFill>
                  <a:srgbClr val="004993"/>
                </a:solidFill>
                <a:latin typeface="Open Sans"/>
                <a:ea typeface="Open Sans"/>
                <a:cs typeface="Open Sans"/>
                <a:sym typeface="Open Sans"/>
              </a:rPr>
              <a:t> i docenti possono progettare attività e strategie per supportare le esperienze learning-by-doing basate sul remix/adattamento di OER.</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Promuovono la collaborazione: </a:t>
            </a:r>
            <a:r>
              <a:rPr b="0" i="0" lang="en-DE" sz="1600" u="none" cap="none" strike="noStrike">
                <a:solidFill>
                  <a:srgbClr val="004993"/>
                </a:solidFill>
                <a:latin typeface="Open Sans"/>
                <a:ea typeface="Open Sans"/>
                <a:cs typeface="Open Sans"/>
                <a:sym typeface="Open Sans"/>
              </a:rPr>
              <a:t>aumentano i feedback tra pari, la collaborazione tra studenti, il coinvolgimento di esperti e i docenti ne vengono arricchiti, grazie al processo sostenuto dalle licenze open.</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Supportano l'innovazione: l</a:t>
            </a:r>
            <a:r>
              <a:rPr b="0" i="0" lang="en-DE" sz="1600" u="none" cap="none" strike="noStrike">
                <a:solidFill>
                  <a:srgbClr val="004993"/>
                </a:solidFill>
                <a:latin typeface="Open Sans"/>
                <a:ea typeface="Open Sans"/>
                <a:cs typeface="Open Sans"/>
                <a:sym typeface="Open Sans"/>
              </a:rPr>
              <a:t>e OER offrono l'opportunità di migliorare la qualità dei materiali didattici permettendo ad altri di costruire su di essi e restituire un feedback costruttivo.</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600" u="none" cap="none" strike="noStrike">
                <a:solidFill>
                  <a:srgbClr val="004993"/>
                </a:solidFill>
                <a:latin typeface="Open Sans"/>
                <a:ea typeface="Open Sans"/>
                <a:cs typeface="Open Sans"/>
                <a:sym typeface="Open Sans"/>
              </a:rPr>
              <a:t>Garantiscono l'eredità: </a:t>
            </a:r>
            <a:r>
              <a:rPr b="0" i="0" lang="en-DE" sz="1600" u="none" cap="none" strike="noStrike">
                <a:solidFill>
                  <a:srgbClr val="004993"/>
                </a:solidFill>
                <a:latin typeface="Open Sans"/>
                <a:ea typeface="Open Sans"/>
                <a:cs typeface="Open Sans"/>
                <a:sym typeface="Open Sans"/>
              </a:rPr>
              <a:t>il processo di riuso alimentato dalle OER continua anche dopo che il docente si ritira.</a:t>
            </a:r>
            <a:endParaRPr b="0" i="0" sz="2200" u="none" cap="none" strike="noStrike">
              <a:solidFill>
                <a:srgbClr val="FFDE59"/>
              </a:solidFill>
              <a:latin typeface="Open Sans"/>
              <a:ea typeface="Open Sans"/>
              <a:cs typeface="Open Sans"/>
              <a:sym typeface="Open Sans"/>
            </a:endParaRPr>
          </a:p>
        </p:txBody>
      </p:sp>
      <p:pic>
        <p:nvPicPr>
          <p:cNvPr id="189" name="Google Shape;189;gf7f8b365c8_1_2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190" name="Google Shape;190;gf7f8b365c8_1_23"/>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chemeClr val="lt1"/>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chemeClr val="lt1"/>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chemeClr val="lt1"/>
                </a:solidFill>
                <a:latin typeface="Open Sans"/>
                <a:ea typeface="Open Sans"/>
                <a:cs typeface="Open Sans"/>
                <a:sym typeface="Open Sans"/>
              </a:rPr>
              <a:t>c</a:t>
            </a:r>
            <a:endParaRPr b="1" i="0" sz="1400" u="none" cap="none" strike="noStrike">
              <a:solidFill>
                <a:schemeClr val="lt1"/>
              </a:solidFill>
              <a:latin typeface="Open Sans"/>
              <a:ea typeface="Open Sans"/>
              <a:cs typeface="Open Sans"/>
              <a:sym typeface="Open Sans"/>
            </a:endParaRPr>
          </a:p>
        </p:txBody>
      </p:sp>
      <p:sp>
        <p:nvSpPr>
          <p:cNvPr id="191" name="Google Shape;191;gf7f8b365c8_1_2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
        <p:nvSpPr>
          <p:cNvPr id="192" name="Google Shape;192;gf7f8b365c8_1_23"/>
          <p:cNvSpPr/>
          <p:nvPr/>
        </p:nvSpPr>
        <p:spPr>
          <a:xfrm>
            <a:off x="-11829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f7f8b365c8_1_23"/>
          <p:cNvSpPr txBox="1"/>
          <p:nvPr/>
        </p:nvSpPr>
        <p:spPr>
          <a:xfrm>
            <a:off x="1780050" y="3979838"/>
            <a:ext cx="5404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i </a:t>
            </a:r>
            <a:r>
              <a:rPr b="1" lang="en-DE" sz="1800">
                <a:solidFill>
                  <a:srgbClr val="FFA700"/>
                </a:solidFill>
                <a:latin typeface="Open Sans"/>
                <a:ea typeface="Open Sans"/>
                <a:cs typeface="Open Sans"/>
                <a:sym typeface="Open Sans"/>
              </a:rPr>
              <a:t>docenti</a:t>
            </a:r>
            <a:endParaRPr b="1" i="0" sz="2000" u="none" cap="none" strike="noStrike">
              <a:solidFill>
                <a:srgbClr val="FFA700"/>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f81126334d_0_64"/>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gf81126334d_0_64"/>
          <p:cNvSpPr/>
          <p:nvPr/>
        </p:nvSpPr>
        <p:spPr>
          <a:xfrm>
            <a:off x="182325" y="3899775"/>
            <a:ext cx="72282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00" name="Google Shape;200;gf81126334d_0_6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1" name="Google Shape;201;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2" name="Google Shape;202;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3" name="Google Shape;203;gf81126334d_0_64"/>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04" name="Google Shape;204;gf81126334d_0_6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DE" sz="3300" u="none" cap="none" strike="noStrike">
                <a:solidFill>
                  <a:schemeClr val="lt1"/>
                </a:solidFill>
                <a:latin typeface="Calibri"/>
                <a:ea typeface="Calibri"/>
                <a:cs typeface="Calibri"/>
                <a:sym typeface="Calibri"/>
              </a:rPr>
              <a:t>OER</a:t>
            </a:r>
            <a:br>
              <a:rPr b="1" i="0" lang="en-DE" sz="3300" u="none" cap="none" strike="noStrike">
                <a:solidFill>
                  <a:schemeClr val="lt1"/>
                </a:solidFill>
                <a:latin typeface="Calibri"/>
                <a:ea typeface="Calibri"/>
                <a:cs typeface="Calibri"/>
                <a:sym typeface="Calibri"/>
              </a:rPr>
            </a:br>
            <a:r>
              <a:rPr b="0" i="0" lang="en-DE"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05" name="Google Shape;205;gf81126334d_0_64"/>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06" name="Google Shape;206;gf81126334d_0_64"/>
          <p:cNvSpPr txBox="1"/>
          <p:nvPr/>
        </p:nvSpPr>
        <p:spPr>
          <a:xfrm>
            <a:off x="1891100" y="4857375"/>
            <a:ext cx="4811700" cy="410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Aumentano le scelte disponibili: </a:t>
            </a:r>
            <a:r>
              <a:rPr b="0" i="0" lang="en-DE" sz="1700" u="none" cap="none" strike="noStrike">
                <a:solidFill>
                  <a:srgbClr val="004993"/>
                </a:solidFill>
                <a:latin typeface="Open Sans"/>
                <a:ea typeface="Open Sans"/>
                <a:cs typeface="Open Sans"/>
                <a:sym typeface="Open Sans"/>
              </a:rPr>
              <a:t>i manuali open ampliano le risorse a disposizione dei docenti e garantiscono lo stesso livello di qualità dei manuali tradizionali.</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Migliorano la libertà accademica: </a:t>
            </a:r>
            <a:r>
              <a:rPr b="0" i="0" lang="en-DE" sz="1700" u="none" cap="none" strike="noStrike">
                <a:solidFill>
                  <a:srgbClr val="004993"/>
                </a:solidFill>
                <a:latin typeface="Open Sans"/>
                <a:ea typeface="Open Sans"/>
                <a:cs typeface="Open Sans"/>
                <a:sym typeface="Open Sans"/>
              </a:rPr>
              <a:t>le licenze open associate alle OER permettono ai docenti di modificare e aggiornare con regolarità le risorse didattiche per i loro corsi.</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DE" sz="1700" u="none" cap="none" strike="noStrike">
                <a:solidFill>
                  <a:srgbClr val="004993"/>
                </a:solidFill>
                <a:latin typeface="Open Sans"/>
                <a:ea typeface="Open Sans"/>
                <a:cs typeface="Open Sans"/>
                <a:sym typeface="Open Sans"/>
              </a:rPr>
              <a:t>Mettono in evidenza innovazione e creatività: </a:t>
            </a:r>
            <a:r>
              <a:rPr b="0" i="0" lang="en-DE" sz="1700" u="none" cap="none" strike="noStrike">
                <a:solidFill>
                  <a:srgbClr val="004993"/>
                </a:solidFill>
                <a:latin typeface="Open Sans"/>
                <a:ea typeface="Open Sans"/>
                <a:cs typeface="Open Sans"/>
                <a:sym typeface="Open Sans"/>
              </a:rPr>
              <a:t>la creatività dei docenti può incuriosire potenziali studenti e sponsor. Ciò aiuta ad avere più iscritti per certi corsi e aumenta il valore dei singoli docenti.</a:t>
            </a:r>
            <a:endParaRPr b="0" i="0" sz="2300" u="none" cap="none" strike="noStrike">
              <a:solidFill>
                <a:srgbClr val="FFDE59"/>
              </a:solidFill>
              <a:latin typeface="Open Sans"/>
              <a:ea typeface="Open Sans"/>
              <a:cs typeface="Open Sans"/>
              <a:sym typeface="Open Sans"/>
            </a:endParaRPr>
          </a:p>
        </p:txBody>
      </p:sp>
      <p:sp>
        <p:nvSpPr>
          <p:cNvPr id="207" name="Google Shape;207;gf81126334d_0_64"/>
          <p:cNvSpPr txBox="1"/>
          <p:nvPr/>
        </p:nvSpPr>
        <p:spPr>
          <a:xfrm>
            <a:off x="416100" y="2099900"/>
            <a:ext cx="53751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DE" sz="1200" u="none" cap="none" strike="noStrike">
                <a:solidFill>
                  <a:schemeClr val="lt1"/>
                </a:solidFill>
                <a:latin typeface="Open Sans"/>
                <a:ea typeface="Open Sans"/>
                <a:cs typeface="Open Sans"/>
                <a:sym typeface="Open Sans"/>
              </a:rPr>
              <a:t>Dalla Raccomandazione dell’UNESCO sulle risorse educative aperte (traduzione italiana a cura di AIB): </a:t>
            </a:r>
            <a:r>
              <a:rPr b="0" i="0" lang="en-DE" sz="1200" u="sng" cap="none" strike="noStrike">
                <a:solidFill>
                  <a:schemeClr val="lt1"/>
                </a:solidFill>
                <a:latin typeface="Open Sans"/>
                <a:ea typeface="Open Sans"/>
                <a:cs typeface="Open Sans"/>
                <a:sym typeface="Open Sans"/>
                <a:hlinkClick r:id="rId5">
                  <a:extLst>
                    <a:ext uri="{A12FA001-AC4F-418D-AE19-62706E023703}">
                      <ahyp:hlinkClr val="tx"/>
                    </a:ext>
                  </a:extLst>
                </a:hlinkClick>
              </a:rPr>
              <a:t>https://tinyurl.com/oerre</a:t>
            </a:r>
            <a:r>
              <a:rPr b="0" i="0" lang="en-DE" sz="1200" u="sng" cap="none" strike="noStrike">
                <a:solidFill>
                  <a:schemeClr val="lt1"/>
                </a:solidFill>
                <a:latin typeface="Open Sans"/>
                <a:ea typeface="Open Sans"/>
                <a:cs typeface="Open Sans"/>
                <a:sym typeface="Open Sans"/>
              </a:rPr>
              <a:t>c</a:t>
            </a:r>
            <a:endParaRPr b="1" i="0" sz="1400" u="none" cap="none" strike="noStrike">
              <a:solidFill>
                <a:schemeClr val="lt1"/>
              </a:solidFill>
              <a:latin typeface="Open Sans"/>
              <a:ea typeface="Open Sans"/>
              <a:cs typeface="Open Sans"/>
              <a:sym typeface="Open Sans"/>
            </a:endParaRPr>
          </a:p>
        </p:txBody>
      </p:sp>
      <p:sp>
        <p:nvSpPr>
          <p:cNvPr id="208" name="Google Shape;208;gf81126334d_0_64"/>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DE" sz="1400" u="none" cap="none" strike="noStrike">
                <a:solidFill>
                  <a:srgbClr val="004993"/>
                </a:solidFill>
                <a:latin typeface="Open Sans"/>
                <a:ea typeface="Open Sans"/>
                <a:cs typeface="Open Sans"/>
                <a:sym typeface="Open Sans"/>
              </a:rPr>
              <a:t>"</a:t>
            </a:r>
            <a:r>
              <a:rPr b="0" i="0" lang="en-DE" sz="1400" u="none" cap="none" strike="noStrike">
                <a:solidFill>
                  <a:srgbClr val="004993"/>
                </a:solidFill>
                <a:latin typeface="Open Sans"/>
                <a:ea typeface="Open Sans"/>
                <a:cs typeface="Open Sans"/>
                <a:sym typeface="Open Sans"/>
              </a:rPr>
              <a:t>Le </a:t>
            </a:r>
            <a:r>
              <a:rPr b="1" i="0" lang="en-DE" sz="1400" u="none" cap="none" strike="noStrike">
                <a:solidFill>
                  <a:srgbClr val="004993"/>
                </a:solidFill>
                <a:latin typeface="Open Sans"/>
                <a:ea typeface="Open Sans"/>
                <a:cs typeface="Open Sans"/>
                <a:sym typeface="Open Sans"/>
              </a:rPr>
              <a:t>risorse educative aperte </a:t>
            </a:r>
            <a:r>
              <a:rPr b="0" i="0" lang="en-DE" sz="1400" u="none" cap="none" strike="noStrike">
                <a:solidFill>
                  <a:srgbClr val="004993"/>
                </a:solidFill>
                <a:latin typeface="Open Sans"/>
                <a:ea typeface="Open Sans"/>
                <a:cs typeface="Open Sans"/>
                <a:sym typeface="Open Sans"/>
              </a:rPr>
              <a:t>(OER) sono materiali di apprendimento, insegnamento e ricerca </a:t>
            </a:r>
            <a:r>
              <a:rPr b="1" i="0" lang="en-DE" sz="1400" u="none" cap="none" strike="noStrike">
                <a:solidFill>
                  <a:srgbClr val="004993"/>
                </a:solidFill>
                <a:latin typeface="Open Sans"/>
                <a:ea typeface="Open Sans"/>
                <a:cs typeface="Open Sans"/>
                <a:sym typeface="Open Sans"/>
              </a:rPr>
              <a:t>in qualsiasi formato e mezzo </a:t>
            </a:r>
            <a:r>
              <a:rPr b="0" i="0" lang="en-DE" sz="1400" u="none" cap="none" strike="noStrike">
                <a:solidFill>
                  <a:srgbClr val="004993"/>
                </a:solidFill>
                <a:latin typeface="Open Sans"/>
                <a:ea typeface="Open Sans"/>
                <a:cs typeface="Open Sans"/>
                <a:sym typeface="Open Sans"/>
              </a:rPr>
              <a:t>che risiedono in pubblico dominio o sono protetti da copyright rilasciati con una </a:t>
            </a:r>
            <a:r>
              <a:rPr b="1" i="0" lang="en-DE" sz="1400" u="none" cap="none" strike="noStrike">
                <a:solidFill>
                  <a:srgbClr val="004993"/>
                </a:solidFill>
                <a:latin typeface="Open Sans"/>
                <a:ea typeface="Open Sans"/>
                <a:cs typeface="Open Sans"/>
                <a:sym typeface="Open Sans"/>
              </a:rPr>
              <a:t>licenza aperta</a:t>
            </a:r>
            <a:r>
              <a:rPr b="0" i="0" lang="en-DE" sz="1400" u="none" cap="none" strike="noStrike">
                <a:solidFill>
                  <a:srgbClr val="004993"/>
                </a:solidFill>
                <a:latin typeface="Open Sans"/>
                <a:ea typeface="Open Sans"/>
                <a:cs typeface="Open Sans"/>
                <a:sym typeface="Open Sans"/>
              </a:rPr>
              <a:t>, che consente l’accesso, il riutilizzo, riutilizzo, adattamento e ridistribuzione da parte di altri."</a:t>
            </a:r>
            <a:endParaRPr b="0" i="0" sz="1700" u="none" cap="none" strike="noStrike">
              <a:solidFill>
                <a:srgbClr val="000000"/>
              </a:solidFill>
              <a:latin typeface="Open Sans"/>
              <a:ea typeface="Open Sans"/>
              <a:cs typeface="Open Sans"/>
              <a:sym typeface="Open Sans"/>
            </a:endParaRPr>
          </a:p>
        </p:txBody>
      </p:sp>
      <p:sp>
        <p:nvSpPr>
          <p:cNvPr id="209" name="Google Shape;209;gf81126334d_0_64"/>
          <p:cNvSpPr/>
          <p:nvPr/>
        </p:nvSpPr>
        <p:spPr>
          <a:xfrm>
            <a:off x="-11829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gf81126334d_0_64"/>
          <p:cNvSpPr txBox="1"/>
          <p:nvPr/>
        </p:nvSpPr>
        <p:spPr>
          <a:xfrm>
            <a:off x="1780050" y="3979838"/>
            <a:ext cx="5404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Arial"/>
              <a:buNone/>
            </a:pPr>
            <a:r>
              <a:rPr b="1" lang="en-DE" sz="1800">
                <a:solidFill>
                  <a:schemeClr val="lt1"/>
                </a:solidFill>
                <a:latin typeface="Open Sans"/>
                <a:ea typeface="Open Sans"/>
                <a:cs typeface="Open Sans"/>
                <a:sym typeface="Open Sans"/>
              </a:rPr>
              <a:t>Benefici dell’educazione aperta per i </a:t>
            </a:r>
            <a:r>
              <a:rPr b="1" lang="en-DE" sz="1800">
                <a:solidFill>
                  <a:srgbClr val="FFA700"/>
                </a:solidFill>
                <a:latin typeface="Open Sans"/>
                <a:ea typeface="Open Sans"/>
                <a:cs typeface="Open Sans"/>
                <a:sym typeface="Open Sans"/>
              </a:rPr>
              <a:t>docenti</a:t>
            </a:r>
            <a:endParaRPr b="1" i="0" sz="2000" u="none" cap="none" strike="noStrike">
              <a:solidFill>
                <a:srgbClr val="FFA7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2021-07-01T10:24:04Z</dcterms:created>
  <dc:creator>Agata Morka</dc:creator>
</cp:coreProperties>
</file>